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00" r:id="rId2"/>
  </p:sldMasterIdLst>
  <p:notesMasterIdLst>
    <p:notesMasterId r:id="rId85"/>
  </p:notesMasterIdLst>
  <p:sldIdLst>
    <p:sldId id="256" r:id="rId3"/>
    <p:sldId id="414" r:id="rId4"/>
    <p:sldId id="306" r:id="rId5"/>
    <p:sldId id="415" r:id="rId6"/>
    <p:sldId id="386" r:id="rId7"/>
    <p:sldId id="324" r:id="rId8"/>
    <p:sldId id="387" r:id="rId9"/>
    <p:sldId id="611" r:id="rId10"/>
    <p:sldId id="388" r:id="rId11"/>
    <p:sldId id="261" r:id="rId12"/>
    <p:sldId id="262" r:id="rId13"/>
    <p:sldId id="613" r:id="rId14"/>
    <p:sldId id="612" r:id="rId15"/>
    <p:sldId id="357" r:id="rId16"/>
    <p:sldId id="359" r:id="rId17"/>
    <p:sldId id="366" r:id="rId18"/>
    <p:sldId id="389" r:id="rId19"/>
    <p:sldId id="407" r:id="rId20"/>
    <p:sldId id="361" r:id="rId21"/>
    <p:sldId id="390" r:id="rId22"/>
    <p:sldId id="391" r:id="rId23"/>
    <p:sldId id="552" r:id="rId24"/>
    <p:sldId id="608" r:id="rId25"/>
    <p:sldId id="610" r:id="rId26"/>
    <p:sldId id="554" r:id="rId27"/>
    <p:sldId id="609" r:id="rId28"/>
    <p:sldId id="556" r:id="rId29"/>
    <p:sldId id="557" r:id="rId30"/>
    <p:sldId id="560" r:id="rId31"/>
    <p:sldId id="561" r:id="rId32"/>
    <p:sldId id="394" r:id="rId33"/>
    <p:sldId id="406" r:id="rId34"/>
    <p:sldId id="409" r:id="rId35"/>
    <p:sldId id="420" r:id="rId36"/>
    <p:sldId id="422" r:id="rId37"/>
    <p:sldId id="421" r:id="rId38"/>
    <p:sldId id="423" r:id="rId39"/>
    <p:sldId id="614" r:id="rId40"/>
    <p:sldId id="617" r:id="rId41"/>
    <p:sldId id="616" r:id="rId42"/>
    <p:sldId id="619" r:id="rId43"/>
    <p:sldId id="618" r:id="rId44"/>
    <p:sldId id="325" r:id="rId45"/>
    <p:sldId id="364" r:id="rId46"/>
    <p:sldId id="416" r:id="rId47"/>
    <p:sldId id="395" r:id="rId48"/>
    <p:sldId id="365" r:id="rId49"/>
    <p:sldId id="396" r:id="rId50"/>
    <p:sldId id="397" r:id="rId51"/>
    <p:sldId id="417" r:id="rId52"/>
    <p:sldId id="398" r:id="rId53"/>
    <p:sldId id="369" r:id="rId54"/>
    <p:sldId id="621" r:id="rId55"/>
    <p:sldId id="370" r:id="rId56"/>
    <p:sldId id="620" r:id="rId57"/>
    <p:sldId id="371" r:id="rId58"/>
    <p:sldId id="622" r:id="rId59"/>
    <p:sldId id="418" r:id="rId60"/>
    <p:sldId id="623" r:id="rId61"/>
    <p:sldId id="399" r:id="rId62"/>
    <p:sldId id="372" r:id="rId63"/>
    <p:sldId id="400" r:id="rId64"/>
    <p:sldId id="376" r:id="rId65"/>
    <p:sldId id="401" r:id="rId66"/>
    <p:sldId id="373" r:id="rId67"/>
    <p:sldId id="402" r:id="rId68"/>
    <p:sldId id="419" r:id="rId69"/>
    <p:sldId id="404" r:id="rId70"/>
    <p:sldId id="408" r:id="rId71"/>
    <p:sldId id="410" r:id="rId72"/>
    <p:sldId id="411" r:id="rId73"/>
    <p:sldId id="412" r:id="rId74"/>
    <p:sldId id="377" r:id="rId75"/>
    <p:sldId id="382" r:id="rId76"/>
    <p:sldId id="381" r:id="rId77"/>
    <p:sldId id="405" r:id="rId78"/>
    <p:sldId id="379" r:id="rId79"/>
    <p:sldId id="380" r:id="rId80"/>
    <p:sldId id="413" r:id="rId81"/>
    <p:sldId id="625" r:id="rId82"/>
    <p:sldId id="626" r:id="rId83"/>
    <p:sldId id="62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제호" initials="박" lastIdx="1" clrIdx="0">
    <p:extLst>
      <p:ext uri="{19B8F6BF-5375-455C-9EA6-DF929625EA0E}">
        <p15:presenceInfo xmlns:p15="http://schemas.microsoft.com/office/powerpoint/2012/main" userId="S::12021070@dankook.ac.kr::6ff7f4b5-4996-4f24-bfb5-9236867b13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6T15:18:25.778" idx="1">
    <p:pos x="7107" y="8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B1647-49B6-3F4C-ADD9-672287BA4E24}" type="doc">
      <dgm:prSet loTypeId="urn:microsoft.com/office/officeart/2008/layout/Pictu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8C4B9-9142-BB40-98AB-50D25C064B1A}">
      <dgm:prSet phldrT="[Text]"/>
      <dgm:spPr>
        <a:solidFill>
          <a:schemeClr val="accent3"/>
        </a:solidFill>
      </dgm:spPr>
      <dgm:t>
        <a:bodyPr/>
        <a:lstStyle/>
        <a:p>
          <a:r>
            <a:rPr lang="ko-KR" altLang="en-US" dirty="0"/>
            <a:t>분류법</a:t>
          </a:r>
          <a:endParaRPr lang="en-US" dirty="0"/>
        </a:p>
      </dgm:t>
    </dgm:pt>
    <dgm:pt modelId="{316E8C81-EF94-1343-9B66-F395EC78413F}" type="parTrans" cxnId="{3D7AEEBC-FE09-1640-9EEF-2944CA711BCE}">
      <dgm:prSet/>
      <dgm:spPr/>
      <dgm:t>
        <a:bodyPr/>
        <a:lstStyle/>
        <a:p>
          <a:endParaRPr lang="en-US"/>
        </a:p>
      </dgm:t>
    </dgm:pt>
    <dgm:pt modelId="{E53412A6-100B-6C40-9371-28AFFE5172EB}" type="sibTrans" cxnId="{3D7AEEBC-FE09-1640-9EEF-2944CA711BCE}">
      <dgm:prSet/>
      <dgm:spPr/>
      <dgm:t>
        <a:bodyPr/>
        <a:lstStyle/>
        <a:p>
          <a:endParaRPr lang="en-US"/>
        </a:p>
      </dgm:t>
    </dgm:pt>
    <dgm:pt modelId="{35219E69-E3E9-EF40-AE61-E3EA4E199A25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데이터 구조화 가능 정도에 따른 분류</a:t>
          </a:r>
          <a:endParaRPr lang="en-US" dirty="0"/>
        </a:p>
      </dgm:t>
    </dgm:pt>
    <dgm:pt modelId="{1DEEA7C9-2788-7C46-A4B7-09655848EFF1}" type="parTrans" cxnId="{55541322-8215-6141-A47D-4C4E689C038F}">
      <dgm:prSet/>
      <dgm:spPr/>
      <dgm:t>
        <a:bodyPr/>
        <a:lstStyle/>
        <a:p>
          <a:endParaRPr lang="en-US"/>
        </a:p>
      </dgm:t>
    </dgm:pt>
    <dgm:pt modelId="{2D6F6A44-955C-C343-B828-A816281F0446}" type="sibTrans" cxnId="{55541322-8215-6141-A47D-4C4E689C038F}">
      <dgm:prSet/>
      <dgm:spPr/>
      <dgm:t>
        <a:bodyPr/>
        <a:lstStyle/>
        <a:p>
          <a:endParaRPr lang="en-US"/>
        </a:p>
      </dgm:t>
    </dgm:pt>
    <dgm:pt modelId="{FF3E7E6E-C76C-B24C-B662-4DCDA162D0AF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데이터 발생지 형태에 따른 분류</a:t>
          </a:r>
          <a:endParaRPr lang="en-US" dirty="0"/>
        </a:p>
      </dgm:t>
    </dgm:pt>
    <dgm:pt modelId="{9EFCD45D-AC48-2243-BE1D-BC36781C2FAD}" type="parTrans" cxnId="{4B3D781B-C28C-8847-A89E-514063E178F4}">
      <dgm:prSet/>
      <dgm:spPr/>
      <dgm:t>
        <a:bodyPr/>
        <a:lstStyle/>
        <a:p>
          <a:endParaRPr lang="en-US"/>
        </a:p>
      </dgm:t>
    </dgm:pt>
    <dgm:pt modelId="{AE90776B-CC91-4947-8CB5-22E1341A43C1}" type="sibTrans" cxnId="{4B3D781B-C28C-8847-A89E-514063E178F4}">
      <dgm:prSet/>
      <dgm:spPr/>
      <dgm:t>
        <a:bodyPr/>
        <a:lstStyle/>
        <a:p>
          <a:endParaRPr lang="en-US"/>
        </a:p>
      </dgm:t>
    </dgm:pt>
    <dgm:pt modelId="{0D190265-8ABE-1F4A-8F91-8A2BF97D284F}" type="pres">
      <dgm:prSet presAssocID="{879B1647-49B6-3F4C-ADD9-672287BA4E24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683C48D3-016E-374F-9DA3-94F5C9245EE2}" type="pres">
      <dgm:prSet presAssocID="{8598C4B9-9142-BB40-98AB-50D25C064B1A}" presName="root" presStyleCnt="0">
        <dgm:presLayoutVars>
          <dgm:chMax/>
          <dgm:chPref val="4"/>
        </dgm:presLayoutVars>
      </dgm:prSet>
      <dgm:spPr/>
    </dgm:pt>
    <dgm:pt modelId="{9F26CB36-9438-DF4D-91EC-21FC2FA24523}" type="pres">
      <dgm:prSet presAssocID="{8598C4B9-9142-BB40-98AB-50D25C064B1A}" presName="rootComposite" presStyleCnt="0">
        <dgm:presLayoutVars/>
      </dgm:prSet>
      <dgm:spPr/>
    </dgm:pt>
    <dgm:pt modelId="{B83D420E-2D96-7241-8EC8-9104DF7508DC}" type="pres">
      <dgm:prSet presAssocID="{8598C4B9-9142-BB40-98AB-50D25C064B1A}" presName="rootText" presStyleLbl="node0" presStyleIdx="0" presStyleCnt="1">
        <dgm:presLayoutVars>
          <dgm:chMax/>
          <dgm:chPref val="4"/>
        </dgm:presLayoutVars>
      </dgm:prSet>
      <dgm:spPr/>
    </dgm:pt>
    <dgm:pt modelId="{4092F84F-BD18-C74C-B0F9-4AE49F39DAD7}" type="pres">
      <dgm:prSet presAssocID="{8598C4B9-9142-BB40-98AB-50D25C064B1A}" presName="childShape" presStyleCnt="0">
        <dgm:presLayoutVars>
          <dgm:chMax val="0"/>
          <dgm:chPref val="0"/>
        </dgm:presLayoutVars>
      </dgm:prSet>
      <dgm:spPr/>
    </dgm:pt>
    <dgm:pt modelId="{C4B25686-CB57-A34D-9368-6FFC837F9697}" type="pres">
      <dgm:prSet presAssocID="{35219E69-E3E9-EF40-AE61-E3EA4E199A25}" presName="childComposite" presStyleCnt="0">
        <dgm:presLayoutVars>
          <dgm:chMax val="0"/>
          <dgm:chPref val="0"/>
        </dgm:presLayoutVars>
      </dgm:prSet>
      <dgm:spPr/>
    </dgm:pt>
    <dgm:pt modelId="{2E062A91-EE54-B345-B982-31BB4448B0EF}" type="pres">
      <dgm:prSet presAssocID="{35219E69-E3E9-EF40-AE61-E3EA4E199A25}" presName="Image" presStyleLbl="node1" presStyleIdx="0" presStyleCnt="2"/>
      <dgm:spPr/>
    </dgm:pt>
    <dgm:pt modelId="{79F775AC-B760-914A-9D12-F050A1D91E5F}" type="pres">
      <dgm:prSet presAssocID="{35219E69-E3E9-EF40-AE61-E3EA4E199A25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8A75A658-770A-8F4F-87FA-5213EC4A4809}" type="pres">
      <dgm:prSet presAssocID="{FF3E7E6E-C76C-B24C-B662-4DCDA162D0AF}" presName="childComposite" presStyleCnt="0">
        <dgm:presLayoutVars>
          <dgm:chMax val="0"/>
          <dgm:chPref val="0"/>
        </dgm:presLayoutVars>
      </dgm:prSet>
      <dgm:spPr/>
    </dgm:pt>
    <dgm:pt modelId="{306BE40D-767D-654F-B9B3-63A8B6304BEC}" type="pres">
      <dgm:prSet presAssocID="{FF3E7E6E-C76C-B24C-B662-4DCDA162D0AF}" presName="Image" presStyleLbl="node1" presStyleIdx="1" presStyleCnt="2"/>
      <dgm:spPr/>
    </dgm:pt>
    <dgm:pt modelId="{B34294C7-66A8-5D43-BEEF-1D4CD4FC2909}" type="pres">
      <dgm:prSet presAssocID="{FF3E7E6E-C76C-B24C-B662-4DCDA162D0AF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6D3E809-8A51-6445-A1A2-87F554CD4B7D}" type="presOf" srcId="{35219E69-E3E9-EF40-AE61-E3EA4E199A25}" destId="{79F775AC-B760-914A-9D12-F050A1D91E5F}" srcOrd="0" destOrd="0" presId="urn:microsoft.com/office/officeart/2008/layout/PictureAccentList"/>
    <dgm:cxn modelId="{4B3D781B-C28C-8847-A89E-514063E178F4}" srcId="{8598C4B9-9142-BB40-98AB-50D25C064B1A}" destId="{FF3E7E6E-C76C-B24C-B662-4DCDA162D0AF}" srcOrd="1" destOrd="0" parTransId="{9EFCD45D-AC48-2243-BE1D-BC36781C2FAD}" sibTransId="{AE90776B-CC91-4947-8CB5-22E1341A43C1}"/>
    <dgm:cxn modelId="{55541322-8215-6141-A47D-4C4E689C038F}" srcId="{8598C4B9-9142-BB40-98AB-50D25C064B1A}" destId="{35219E69-E3E9-EF40-AE61-E3EA4E199A25}" srcOrd="0" destOrd="0" parTransId="{1DEEA7C9-2788-7C46-A4B7-09655848EFF1}" sibTransId="{2D6F6A44-955C-C343-B828-A816281F0446}"/>
    <dgm:cxn modelId="{C057439C-AF3E-FA49-841D-4F906998B509}" type="presOf" srcId="{8598C4B9-9142-BB40-98AB-50D25C064B1A}" destId="{B83D420E-2D96-7241-8EC8-9104DF7508DC}" srcOrd="0" destOrd="0" presId="urn:microsoft.com/office/officeart/2008/layout/PictureAccentList"/>
    <dgm:cxn modelId="{445F29A2-3DAB-2946-A106-E951E245BB33}" type="presOf" srcId="{FF3E7E6E-C76C-B24C-B662-4DCDA162D0AF}" destId="{B34294C7-66A8-5D43-BEEF-1D4CD4FC2909}" srcOrd="0" destOrd="0" presId="urn:microsoft.com/office/officeart/2008/layout/PictureAccentList"/>
    <dgm:cxn modelId="{3D7AEEBC-FE09-1640-9EEF-2944CA711BCE}" srcId="{879B1647-49B6-3F4C-ADD9-672287BA4E24}" destId="{8598C4B9-9142-BB40-98AB-50D25C064B1A}" srcOrd="0" destOrd="0" parTransId="{316E8C81-EF94-1343-9B66-F395EC78413F}" sibTransId="{E53412A6-100B-6C40-9371-28AFFE5172EB}"/>
    <dgm:cxn modelId="{211090E9-1BED-A347-B1E4-8F99A2D9EADE}" type="presOf" srcId="{879B1647-49B6-3F4C-ADD9-672287BA4E24}" destId="{0D190265-8ABE-1F4A-8F91-8A2BF97D284F}" srcOrd="0" destOrd="0" presId="urn:microsoft.com/office/officeart/2008/layout/PictureAccentList"/>
    <dgm:cxn modelId="{15E9D490-FF29-EC47-A37B-E359E6177969}" type="presParOf" srcId="{0D190265-8ABE-1F4A-8F91-8A2BF97D284F}" destId="{683C48D3-016E-374F-9DA3-94F5C9245EE2}" srcOrd="0" destOrd="0" presId="urn:microsoft.com/office/officeart/2008/layout/PictureAccentList"/>
    <dgm:cxn modelId="{929BB939-37D1-F548-BA39-0DCB459C1D2C}" type="presParOf" srcId="{683C48D3-016E-374F-9DA3-94F5C9245EE2}" destId="{9F26CB36-9438-DF4D-91EC-21FC2FA24523}" srcOrd="0" destOrd="0" presId="urn:microsoft.com/office/officeart/2008/layout/PictureAccentList"/>
    <dgm:cxn modelId="{2F66DA8A-9A5F-2345-AFB2-B2F916B9967A}" type="presParOf" srcId="{9F26CB36-9438-DF4D-91EC-21FC2FA24523}" destId="{B83D420E-2D96-7241-8EC8-9104DF7508DC}" srcOrd="0" destOrd="0" presId="urn:microsoft.com/office/officeart/2008/layout/PictureAccentList"/>
    <dgm:cxn modelId="{05A4EDC3-6430-314B-9B9D-4D85F3170BF0}" type="presParOf" srcId="{683C48D3-016E-374F-9DA3-94F5C9245EE2}" destId="{4092F84F-BD18-C74C-B0F9-4AE49F39DAD7}" srcOrd="1" destOrd="0" presId="urn:microsoft.com/office/officeart/2008/layout/PictureAccentList"/>
    <dgm:cxn modelId="{50D631C2-44BB-0F4D-92B8-7C07B7B777F0}" type="presParOf" srcId="{4092F84F-BD18-C74C-B0F9-4AE49F39DAD7}" destId="{C4B25686-CB57-A34D-9368-6FFC837F9697}" srcOrd="0" destOrd="0" presId="urn:microsoft.com/office/officeart/2008/layout/PictureAccentList"/>
    <dgm:cxn modelId="{349EFF4F-154D-8942-90DA-3B86E1184C76}" type="presParOf" srcId="{C4B25686-CB57-A34D-9368-6FFC837F9697}" destId="{2E062A91-EE54-B345-B982-31BB4448B0EF}" srcOrd="0" destOrd="0" presId="urn:microsoft.com/office/officeart/2008/layout/PictureAccentList"/>
    <dgm:cxn modelId="{63103CB0-058A-CC46-85C9-E3060DD81BE6}" type="presParOf" srcId="{C4B25686-CB57-A34D-9368-6FFC837F9697}" destId="{79F775AC-B760-914A-9D12-F050A1D91E5F}" srcOrd="1" destOrd="0" presId="urn:microsoft.com/office/officeart/2008/layout/PictureAccentList"/>
    <dgm:cxn modelId="{EBCF19DF-DE53-F34E-BCE4-F914F685332F}" type="presParOf" srcId="{4092F84F-BD18-C74C-B0F9-4AE49F39DAD7}" destId="{8A75A658-770A-8F4F-87FA-5213EC4A4809}" srcOrd="1" destOrd="0" presId="urn:microsoft.com/office/officeart/2008/layout/PictureAccentList"/>
    <dgm:cxn modelId="{F2460032-140A-774E-8387-017C9113C01C}" type="presParOf" srcId="{8A75A658-770A-8F4F-87FA-5213EC4A4809}" destId="{306BE40D-767D-654F-B9B3-63A8B6304BEC}" srcOrd="0" destOrd="0" presId="urn:microsoft.com/office/officeart/2008/layout/PictureAccentList"/>
    <dgm:cxn modelId="{AEB477D6-CAAE-F24B-B8F6-406059955A53}" type="presParOf" srcId="{8A75A658-770A-8F4F-87FA-5213EC4A4809}" destId="{B34294C7-66A8-5D43-BEEF-1D4CD4FC2909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8F2161-A7D1-E24D-81EC-CD8BA8D83BD2}" type="doc">
      <dgm:prSet loTypeId="urn:microsoft.com/office/officeart/2005/8/layout/gear1" loCatId="" qsTypeId="urn:microsoft.com/office/officeart/2005/8/quickstyle/simple1" qsCatId="simple" csTypeId="urn:microsoft.com/office/officeart/2005/8/colors/colorful5" csCatId="colorful" phldr="1"/>
      <dgm:spPr/>
    </dgm:pt>
    <dgm:pt modelId="{0A86D0A5-33D4-AE4B-81E9-0E78F5BED481}">
      <dgm:prSet phldrT="[Text]"/>
      <dgm:spPr/>
      <dgm:t>
        <a:bodyPr/>
        <a:lstStyle/>
        <a:p>
          <a:r>
            <a:rPr lang="en-US" dirty="0"/>
            <a:t>JAVASCRIPT</a:t>
          </a:r>
        </a:p>
      </dgm:t>
    </dgm:pt>
    <dgm:pt modelId="{069353BC-15D1-8C4E-A34C-F489FB7179CE}" type="parTrans" cxnId="{58CC4619-FA44-E142-830E-A477B47E5D0C}">
      <dgm:prSet/>
      <dgm:spPr/>
      <dgm:t>
        <a:bodyPr/>
        <a:lstStyle/>
        <a:p>
          <a:endParaRPr lang="en-US"/>
        </a:p>
      </dgm:t>
    </dgm:pt>
    <dgm:pt modelId="{BF411F92-B62C-5245-8465-2C7BDC904D14}" type="sibTrans" cxnId="{58CC4619-FA44-E142-830E-A477B47E5D0C}">
      <dgm:prSet/>
      <dgm:spPr/>
      <dgm:t>
        <a:bodyPr/>
        <a:lstStyle/>
        <a:p>
          <a:endParaRPr lang="en-US"/>
        </a:p>
      </dgm:t>
    </dgm:pt>
    <dgm:pt modelId="{BB317790-4155-194B-B7B4-20DAF2D93155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412CA347-890E-B748-9BB0-077D8B587E00}" type="parTrans" cxnId="{DF01F9C4-85ED-C44B-94F0-5DE6D5EF487C}">
      <dgm:prSet/>
      <dgm:spPr/>
      <dgm:t>
        <a:bodyPr/>
        <a:lstStyle/>
        <a:p>
          <a:endParaRPr lang="en-US"/>
        </a:p>
      </dgm:t>
    </dgm:pt>
    <dgm:pt modelId="{92F47F04-BCE0-F444-9CF8-A4CCD0C9EBA2}" type="sibTrans" cxnId="{DF01F9C4-85ED-C44B-94F0-5DE6D5EF487C}">
      <dgm:prSet/>
      <dgm:spPr/>
      <dgm:t>
        <a:bodyPr/>
        <a:lstStyle/>
        <a:p>
          <a:endParaRPr lang="en-US"/>
        </a:p>
      </dgm:t>
    </dgm:pt>
    <dgm:pt modelId="{6CD04DE1-383B-8442-9776-BFF8EEB11075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80D52A1B-6D47-C344-A07D-82DEE3B484BE}" type="parTrans" cxnId="{66B8C1C9-EC08-0549-A683-9A3995C1F54D}">
      <dgm:prSet/>
      <dgm:spPr/>
      <dgm:t>
        <a:bodyPr/>
        <a:lstStyle/>
        <a:p>
          <a:endParaRPr lang="en-US"/>
        </a:p>
      </dgm:t>
    </dgm:pt>
    <dgm:pt modelId="{D72694AE-F523-C646-92F9-105FC31769DC}" type="sibTrans" cxnId="{66B8C1C9-EC08-0549-A683-9A3995C1F54D}">
      <dgm:prSet/>
      <dgm:spPr/>
      <dgm:t>
        <a:bodyPr/>
        <a:lstStyle/>
        <a:p>
          <a:endParaRPr lang="en-US"/>
        </a:p>
      </dgm:t>
    </dgm:pt>
    <dgm:pt modelId="{B2C80220-0327-5643-B34D-099F537F5244}" type="pres">
      <dgm:prSet presAssocID="{CA8F2161-A7D1-E24D-81EC-CD8BA8D83BD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94F3B2-FF5B-2645-9744-0D08D755D2FF}" type="pres">
      <dgm:prSet presAssocID="{0A86D0A5-33D4-AE4B-81E9-0E78F5BED481}" presName="gear1" presStyleLbl="node1" presStyleIdx="0" presStyleCnt="3">
        <dgm:presLayoutVars>
          <dgm:chMax val="1"/>
          <dgm:bulletEnabled val="1"/>
        </dgm:presLayoutVars>
      </dgm:prSet>
      <dgm:spPr/>
    </dgm:pt>
    <dgm:pt modelId="{70BD0F91-7ED1-754F-BC62-4F6EDF2C512D}" type="pres">
      <dgm:prSet presAssocID="{0A86D0A5-33D4-AE4B-81E9-0E78F5BED481}" presName="gear1srcNode" presStyleLbl="node1" presStyleIdx="0" presStyleCnt="3"/>
      <dgm:spPr/>
    </dgm:pt>
    <dgm:pt modelId="{43FFF415-DAEA-324C-ABAF-8E2B2E857039}" type="pres">
      <dgm:prSet presAssocID="{0A86D0A5-33D4-AE4B-81E9-0E78F5BED481}" presName="gear1dstNode" presStyleLbl="node1" presStyleIdx="0" presStyleCnt="3"/>
      <dgm:spPr/>
    </dgm:pt>
    <dgm:pt modelId="{05501FAF-E377-3A44-AC8C-07E55B504F5E}" type="pres">
      <dgm:prSet presAssocID="{BB317790-4155-194B-B7B4-20DAF2D93155}" presName="gear2" presStyleLbl="node1" presStyleIdx="1" presStyleCnt="3">
        <dgm:presLayoutVars>
          <dgm:chMax val="1"/>
          <dgm:bulletEnabled val="1"/>
        </dgm:presLayoutVars>
      </dgm:prSet>
      <dgm:spPr/>
    </dgm:pt>
    <dgm:pt modelId="{8B4611FE-739E-6246-B025-41BCA57DF0F9}" type="pres">
      <dgm:prSet presAssocID="{BB317790-4155-194B-B7B4-20DAF2D93155}" presName="gear2srcNode" presStyleLbl="node1" presStyleIdx="1" presStyleCnt="3"/>
      <dgm:spPr/>
    </dgm:pt>
    <dgm:pt modelId="{890D738F-3C6D-9045-BE81-156D2D763C86}" type="pres">
      <dgm:prSet presAssocID="{BB317790-4155-194B-B7B4-20DAF2D93155}" presName="gear2dstNode" presStyleLbl="node1" presStyleIdx="1" presStyleCnt="3"/>
      <dgm:spPr/>
    </dgm:pt>
    <dgm:pt modelId="{4F919F78-E840-8E44-9661-4B6F326FAC58}" type="pres">
      <dgm:prSet presAssocID="{6CD04DE1-383B-8442-9776-BFF8EEB11075}" presName="gear3" presStyleLbl="node1" presStyleIdx="2" presStyleCnt="3"/>
      <dgm:spPr/>
    </dgm:pt>
    <dgm:pt modelId="{D2CB8EE4-6F66-2B42-A2D6-70E1AABBA11D}" type="pres">
      <dgm:prSet presAssocID="{6CD04DE1-383B-8442-9776-BFF8EEB1107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7D63DA-F7C9-7B46-B3F6-26A96F036EA5}" type="pres">
      <dgm:prSet presAssocID="{6CD04DE1-383B-8442-9776-BFF8EEB11075}" presName="gear3srcNode" presStyleLbl="node1" presStyleIdx="2" presStyleCnt="3"/>
      <dgm:spPr/>
    </dgm:pt>
    <dgm:pt modelId="{E2BCECAF-7F1F-7C49-A3EC-09E06741291F}" type="pres">
      <dgm:prSet presAssocID="{6CD04DE1-383B-8442-9776-BFF8EEB11075}" presName="gear3dstNode" presStyleLbl="node1" presStyleIdx="2" presStyleCnt="3"/>
      <dgm:spPr/>
    </dgm:pt>
    <dgm:pt modelId="{DB6E9091-AAAD-054A-9050-5DD1337745D9}" type="pres">
      <dgm:prSet presAssocID="{BF411F92-B62C-5245-8465-2C7BDC904D14}" presName="connector1" presStyleLbl="sibTrans2D1" presStyleIdx="0" presStyleCnt="3"/>
      <dgm:spPr/>
    </dgm:pt>
    <dgm:pt modelId="{D99DBFC1-5475-934C-AA5B-25E53CC5A265}" type="pres">
      <dgm:prSet presAssocID="{92F47F04-BCE0-F444-9CF8-A4CCD0C9EBA2}" presName="connector2" presStyleLbl="sibTrans2D1" presStyleIdx="1" presStyleCnt="3"/>
      <dgm:spPr/>
    </dgm:pt>
    <dgm:pt modelId="{EC3D72F2-40F9-504C-9DCF-9A285F261191}" type="pres">
      <dgm:prSet presAssocID="{D72694AE-F523-C646-92F9-105FC31769DC}" presName="connector3" presStyleLbl="sibTrans2D1" presStyleIdx="2" presStyleCnt="3"/>
      <dgm:spPr/>
    </dgm:pt>
  </dgm:ptLst>
  <dgm:cxnLst>
    <dgm:cxn modelId="{174CA500-F26A-4043-9F21-3CAD192CF451}" type="presOf" srcId="{6CD04DE1-383B-8442-9776-BFF8EEB11075}" destId="{4F919F78-E840-8E44-9661-4B6F326FAC58}" srcOrd="0" destOrd="0" presId="urn:microsoft.com/office/officeart/2005/8/layout/gear1"/>
    <dgm:cxn modelId="{2BA25107-B62E-6441-B07B-EC6EE051DA65}" type="presOf" srcId="{0A86D0A5-33D4-AE4B-81E9-0E78F5BED481}" destId="{70BD0F91-7ED1-754F-BC62-4F6EDF2C512D}" srcOrd="1" destOrd="0" presId="urn:microsoft.com/office/officeart/2005/8/layout/gear1"/>
    <dgm:cxn modelId="{AA217B07-0956-3141-BA07-7DC324FA77C6}" type="presOf" srcId="{6CD04DE1-383B-8442-9776-BFF8EEB11075}" destId="{F27D63DA-F7C9-7B46-B3F6-26A96F036EA5}" srcOrd="2" destOrd="0" presId="urn:microsoft.com/office/officeart/2005/8/layout/gear1"/>
    <dgm:cxn modelId="{20DDD909-8147-6A41-A132-80BE79345AC7}" type="presOf" srcId="{BB317790-4155-194B-B7B4-20DAF2D93155}" destId="{05501FAF-E377-3A44-AC8C-07E55B504F5E}" srcOrd="0" destOrd="0" presId="urn:microsoft.com/office/officeart/2005/8/layout/gear1"/>
    <dgm:cxn modelId="{58CC4619-FA44-E142-830E-A477B47E5D0C}" srcId="{CA8F2161-A7D1-E24D-81EC-CD8BA8D83BD2}" destId="{0A86D0A5-33D4-AE4B-81E9-0E78F5BED481}" srcOrd="0" destOrd="0" parTransId="{069353BC-15D1-8C4E-A34C-F489FB7179CE}" sibTransId="{BF411F92-B62C-5245-8465-2C7BDC904D14}"/>
    <dgm:cxn modelId="{B0CF2D21-5F8F-DE49-99FF-08ABD184F865}" type="presOf" srcId="{92F47F04-BCE0-F444-9CF8-A4CCD0C9EBA2}" destId="{D99DBFC1-5475-934C-AA5B-25E53CC5A265}" srcOrd="0" destOrd="0" presId="urn:microsoft.com/office/officeart/2005/8/layout/gear1"/>
    <dgm:cxn modelId="{DD902024-EBCB-8F45-BB6C-8194C552DDEB}" type="presOf" srcId="{6CD04DE1-383B-8442-9776-BFF8EEB11075}" destId="{D2CB8EE4-6F66-2B42-A2D6-70E1AABBA11D}" srcOrd="1" destOrd="0" presId="urn:microsoft.com/office/officeart/2005/8/layout/gear1"/>
    <dgm:cxn modelId="{3D364460-0EA1-0E41-A586-5401A2A960E5}" type="presOf" srcId="{6CD04DE1-383B-8442-9776-BFF8EEB11075}" destId="{E2BCECAF-7F1F-7C49-A3EC-09E06741291F}" srcOrd="3" destOrd="0" presId="urn:microsoft.com/office/officeart/2005/8/layout/gear1"/>
    <dgm:cxn modelId="{9ADE144B-6597-E846-BBBF-2C579CB36A62}" type="presOf" srcId="{BB317790-4155-194B-B7B4-20DAF2D93155}" destId="{8B4611FE-739E-6246-B025-41BCA57DF0F9}" srcOrd="1" destOrd="0" presId="urn:microsoft.com/office/officeart/2005/8/layout/gear1"/>
    <dgm:cxn modelId="{E2E818A0-73CE-0043-911C-DE821FA680B6}" type="presOf" srcId="{0A86D0A5-33D4-AE4B-81E9-0E78F5BED481}" destId="{2194F3B2-FF5B-2645-9744-0D08D755D2FF}" srcOrd="0" destOrd="0" presId="urn:microsoft.com/office/officeart/2005/8/layout/gear1"/>
    <dgm:cxn modelId="{600E28A6-C1B6-8048-A493-F00C5DFF0D12}" type="presOf" srcId="{BB317790-4155-194B-B7B4-20DAF2D93155}" destId="{890D738F-3C6D-9045-BE81-156D2D763C86}" srcOrd="2" destOrd="0" presId="urn:microsoft.com/office/officeart/2005/8/layout/gear1"/>
    <dgm:cxn modelId="{993887B5-1FB1-DB47-991A-929FECC4C774}" type="presOf" srcId="{CA8F2161-A7D1-E24D-81EC-CD8BA8D83BD2}" destId="{B2C80220-0327-5643-B34D-099F537F5244}" srcOrd="0" destOrd="0" presId="urn:microsoft.com/office/officeart/2005/8/layout/gear1"/>
    <dgm:cxn modelId="{DF01F9C4-85ED-C44B-94F0-5DE6D5EF487C}" srcId="{CA8F2161-A7D1-E24D-81EC-CD8BA8D83BD2}" destId="{BB317790-4155-194B-B7B4-20DAF2D93155}" srcOrd="1" destOrd="0" parTransId="{412CA347-890E-B748-9BB0-077D8B587E00}" sibTransId="{92F47F04-BCE0-F444-9CF8-A4CCD0C9EBA2}"/>
    <dgm:cxn modelId="{DFBF27C9-5F6A-1D4D-B7D4-7D7A9C5E57DE}" type="presOf" srcId="{BF411F92-B62C-5245-8465-2C7BDC904D14}" destId="{DB6E9091-AAAD-054A-9050-5DD1337745D9}" srcOrd="0" destOrd="0" presId="urn:microsoft.com/office/officeart/2005/8/layout/gear1"/>
    <dgm:cxn modelId="{66B8C1C9-EC08-0549-A683-9A3995C1F54D}" srcId="{CA8F2161-A7D1-E24D-81EC-CD8BA8D83BD2}" destId="{6CD04DE1-383B-8442-9776-BFF8EEB11075}" srcOrd="2" destOrd="0" parTransId="{80D52A1B-6D47-C344-A07D-82DEE3B484BE}" sibTransId="{D72694AE-F523-C646-92F9-105FC31769DC}"/>
    <dgm:cxn modelId="{D3F929D0-6F19-5646-A0D2-2E20F741D4C6}" type="presOf" srcId="{D72694AE-F523-C646-92F9-105FC31769DC}" destId="{EC3D72F2-40F9-504C-9DCF-9A285F261191}" srcOrd="0" destOrd="0" presId="urn:microsoft.com/office/officeart/2005/8/layout/gear1"/>
    <dgm:cxn modelId="{BD6AB9F3-A510-1D4F-8AA9-00DDDC57B705}" type="presOf" srcId="{0A86D0A5-33D4-AE4B-81E9-0E78F5BED481}" destId="{43FFF415-DAEA-324C-ABAF-8E2B2E857039}" srcOrd="2" destOrd="0" presId="urn:microsoft.com/office/officeart/2005/8/layout/gear1"/>
    <dgm:cxn modelId="{5F0C0AF1-62C8-744C-B7DE-D2C38B6A9667}" type="presParOf" srcId="{B2C80220-0327-5643-B34D-099F537F5244}" destId="{2194F3B2-FF5B-2645-9744-0D08D755D2FF}" srcOrd="0" destOrd="0" presId="urn:microsoft.com/office/officeart/2005/8/layout/gear1"/>
    <dgm:cxn modelId="{88013E7E-7E37-F34A-92AB-03331E877B39}" type="presParOf" srcId="{B2C80220-0327-5643-B34D-099F537F5244}" destId="{70BD0F91-7ED1-754F-BC62-4F6EDF2C512D}" srcOrd="1" destOrd="0" presId="urn:microsoft.com/office/officeart/2005/8/layout/gear1"/>
    <dgm:cxn modelId="{E9DD58D0-0F6D-C24E-AA9D-B74B38FA51A2}" type="presParOf" srcId="{B2C80220-0327-5643-B34D-099F537F5244}" destId="{43FFF415-DAEA-324C-ABAF-8E2B2E857039}" srcOrd="2" destOrd="0" presId="urn:microsoft.com/office/officeart/2005/8/layout/gear1"/>
    <dgm:cxn modelId="{80460232-CA52-2C4C-A31A-8A0453C9431E}" type="presParOf" srcId="{B2C80220-0327-5643-B34D-099F537F5244}" destId="{05501FAF-E377-3A44-AC8C-07E55B504F5E}" srcOrd="3" destOrd="0" presId="urn:microsoft.com/office/officeart/2005/8/layout/gear1"/>
    <dgm:cxn modelId="{59D5235A-E582-994C-9C98-A2A5CCEAE768}" type="presParOf" srcId="{B2C80220-0327-5643-B34D-099F537F5244}" destId="{8B4611FE-739E-6246-B025-41BCA57DF0F9}" srcOrd="4" destOrd="0" presId="urn:microsoft.com/office/officeart/2005/8/layout/gear1"/>
    <dgm:cxn modelId="{41E620C0-C78E-C442-83A3-CB4B39444F72}" type="presParOf" srcId="{B2C80220-0327-5643-B34D-099F537F5244}" destId="{890D738F-3C6D-9045-BE81-156D2D763C86}" srcOrd="5" destOrd="0" presId="urn:microsoft.com/office/officeart/2005/8/layout/gear1"/>
    <dgm:cxn modelId="{4207A115-0E35-994D-8CF0-52D906163BB8}" type="presParOf" srcId="{B2C80220-0327-5643-B34D-099F537F5244}" destId="{4F919F78-E840-8E44-9661-4B6F326FAC58}" srcOrd="6" destOrd="0" presId="urn:microsoft.com/office/officeart/2005/8/layout/gear1"/>
    <dgm:cxn modelId="{F84811CC-0730-4E40-B7D2-47C133547098}" type="presParOf" srcId="{B2C80220-0327-5643-B34D-099F537F5244}" destId="{D2CB8EE4-6F66-2B42-A2D6-70E1AABBA11D}" srcOrd="7" destOrd="0" presId="urn:microsoft.com/office/officeart/2005/8/layout/gear1"/>
    <dgm:cxn modelId="{127115D8-2857-0C41-9A7A-AF7F232CCFB0}" type="presParOf" srcId="{B2C80220-0327-5643-B34D-099F537F5244}" destId="{F27D63DA-F7C9-7B46-B3F6-26A96F036EA5}" srcOrd="8" destOrd="0" presId="urn:microsoft.com/office/officeart/2005/8/layout/gear1"/>
    <dgm:cxn modelId="{E58491C8-BE1D-E24B-80CF-10D69D5FF8D2}" type="presParOf" srcId="{B2C80220-0327-5643-B34D-099F537F5244}" destId="{E2BCECAF-7F1F-7C49-A3EC-09E06741291F}" srcOrd="9" destOrd="0" presId="urn:microsoft.com/office/officeart/2005/8/layout/gear1"/>
    <dgm:cxn modelId="{07B62244-4B54-CF45-B1A4-34E1CAB2CE0B}" type="presParOf" srcId="{B2C80220-0327-5643-B34D-099F537F5244}" destId="{DB6E9091-AAAD-054A-9050-5DD1337745D9}" srcOrd="10" destOrd="0" presId="urn:microsoft.com/office/officeart/2005/8/layout/gear1"/>
    <dgm:cxn modelId="{D1A27448-7568-684B-89B1-2B84C0F16056}" type="presParOf" srcId="{B2C80220-0327-5643-B34D-099F537F5244}" destId="{D99DBFC1-5475-934C-AA5B-25E53CC5A265}" srcOrd="11" destOrd="0" presId="urn:microsoft.com/office/officeart/2005/8/layout/gear1"/>
    <dgm:cxn modelId="{8C9DDD84-2E98-5345-8C6B-25E298D8FC16}" type="presParOf" srcId="{B2C80220-0327-5643-B34D-099F537F5244}" destId="{EC3D72F2-40F9-504C-9DCF-9A285F26119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420E-2D96-7241-8EC8-9104DF7508DC}">
      <dsp:nvSpPr>
        <dsp:cNvPr id="0" name=""/>
        <dsp:cNvSpPr/>
      </dsp:nvSpPr>
      <dsp:spPr>
        <a:xfrm>
          <a:off x="0" y="381625"/>
          <a:ext cx="7090661" cy="1090357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 dirty="0"/>
            <a:t>분류법</a:t>
          </a:r>
          <a:endParaRPr lang="en-US" sz="4400" kern="1200" dirty="0"/>
        </a:p>
      </dsp:txBody>
      <dsp:txXfrm>
        <a:off x="31935" y="413560"/>
        <a:ext cx="7026791" cy="1026487"/>
      </dsp:txXfrm>
    </dsp:sp>
    <dsp:sp modelId="{2E062A91-EE54-B345-B982-31BB4448B0EF}">
      <dsp:nvSpPr>
        <dsp:cNvPr id="0" name=""/>
        <dsp:cNvSpPr/>
      </dsp:nvSpPr>
      <dsp:spPr>
        <a:xfrm>
          <a:off x="0" y="1668247"/>
          <a:ext cx="1090357" cy="10903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775AC-B760-914A-9D12-F050A1D91E5F}">
      <dsp:nvSpPr>
        <dsp:cNvPr id="0" name=""/>
        <dsp:cNvSpPr/>
      </dsp:nvSpPr>
      <dsp:spPr>
        <a:xfrm>
          <a:off x="1155779" y="1668247"/>
          <a:ext cx="5934882" cy="1090357"/>
        </a:xfrm>
        <a:prstGeom prst="roundRect">
          <a:avLst>
            <a:gd name="adj" fmla="val 16670"/>
          </a:avLst>
        </a:prstGeom>
        <a:solidFill>
          <a:schemeClr val="accent5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데이터 구조화 가능 정도에 따른 분류</a:t>
          </a:r>
          <a:endParaRPr lang="en-US" sz="2500" kern="1200" dirty="0"/>
        </a:p>
      </dsp:txBody>
      <dsp:txXfrm>
        <a:off x="1209015" y="1721483"/>
        <a:ext cx="5828410" cy="983885"/>
      </dsp:txXfrm>
    </dsp:sp>
    <dsp:sp modelId="{306BE40D-767D-654F-B9B3-63A8B6304BEC}">
      <dsp:nvSpPr>
        <dsp:cNvPr id="0" name=""/>
        <dsp:cNvSpPr/>
      </dsp:nvSpPr>
      <dsp:spPr>
        <a:xfrm>
          <a:off x="0" y="2889448"/>
          <a:ext cx="1090357" cy="10903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294C7-66A8-5D43-BEEF-1D4CD4FC2909}">
      <dsp:nvSpPr>
        <dsp:cNvPr id="0" name=""/>
        <dsp:cNvSpPr/>
      </dsp:nvSpPr>
      <dsp:spPr>
        <a:xfrm>
          <a:off x="1155779" y="2889448"/>
          <a:ext cx="5934882" cy="1090357"/>
        </a:xfrm>
        <a:prstGeom prst="roundRect">
          <a:avLst>
            <a:gd name="adj" fmla="val 16670"/>
          </a:avLst>
        </a:prstGeom>
        <a:solidFill>
          <a:schemeClr val="accent5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데이터 발생지 형태에 따른 분류</a:t>
          </a:r>
          <a:endParaRPr lang="en-US" sz="2500" kern="1200" dirty="0"/>
        </a:p>
      </dsp:txBody>
      <dsp:txXfrm>
        <a:off x="1209015" y="2942684"/>
        <a:ext cx="5828410" cy="983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4F3B2-FF5B-2645-9744-0D08D755D2FF}">
      <dsp:nvSpPr>
        <dsp:cNvPr id="0" name=""/>
        <dsp:cNvSpPr/>
      </dsp:nvSpPr>
      <dsp:spPr>
        <a:xfrm>
          <a:off x="1865291" y="1500377"/>
          <a:ext cx="1833795" cy="1833795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JAVASCRIPT</a:t>
          </a:r>
        </a:p>
      </dsp:txBody>
      <dsp:txXfrm>
        <a:off x="2233965" y="1929935"/>
        <a:ext cx="1096447" cy="942608"/>
      </dsp:txXfrm>
    </dsp:sp>
    <dsp:sp modelId="{05501FAF-E377-3A44-AC8C-07E55B504F5E}">
      <dsp:nvSpPr>
        <dsp:cNvPr id="0" name=""/>
        <dsp:cNvSpPr/>
      </dsp:nvSpPr>
      <dsp:spPr>
        <a:xfrm>
          <a:off x="798355" y="1066935"/>
          <a:ext cx="1333669" cy="1333669"/>
        </a:xfrm>
        <a:prstGeom prst="gear6">
          <a:avLst/>
        </a:prstGeom>
        <a:solidFill>
          <a:schemeClr val="accent5">
            <a:hueOff val="-337983"/>
            <a:satOff val="-9047"/>
            <a:lumOff val="-313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HTML</a:t>
          </a:r>
        </a:p>
      </dsp:txBody>
      <dsp:txXfrm>
        <a:off x="1134110" y="1404719"/>
        <a:ext cx="662159" cy="658101"/>
      </dsp:txXfrm>
    </dsp:sp>
    <dsp:sp modelId="{4F919F78-E840-8E44-9661-4B6F326FAC58}">
      <dsp:nvSpPr>
        <dsp:cNvPr id="0" name=""/>
        <dsp:cNvSpPr/>
      </dsp:nvSpPr>
      <dsp:spPr>
        <a:xfrm rot="20700000">
          <a:off x="1545346" y="146839"/>
          <a:ext cx="1306723" cy="1306723"/>
        </a:xfrm>
        <a:prstGeom prst="gear6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CSS</a:t>
          </a:r>
        </a:p>
      </dsp:txBody>
      <dsp:txXfrm rot="-20700000">
        <a:off x="1831949" y="433442"/>
        <a:ext cx="733518" cy="733518"/>
      </dsp:txXfrm>
    </dsp:sp>
    <dsp:sp modelId="{DB6E9091-AAAD-054A-9050-5DD1337745D9}">
      <dsp:nvSpPr>
        <dsp:cNvPr id="0" name=""/>
        <dsp:cNvSpPr/>
      </dsp:nvSpPr>
      <dsp:spPr>
        <a:xfrm>
          <a:off x="1715072" y="1228862"/>
          <a:ext cx="2347257" cy="2347257"/>
        </a:xfrm>
        <a:prstGeom prst="circularArrow">
          <a:avLst>
            <a:gd name="adj1" fmla="val 4687"/>
            <a:gd name="adj2" fmla="val 299029"/>
            <a:gd name="adj3" fmla="val 2491517"/>
            <a:gd name="adj4" fmla="val 15915433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DBFC1-5475-934C-AA5B-25E53CC5A265}">
      <dsp:nvSpPr>
        <dsp:cNvPr id="0" name=""/>
        <dsp:cNvSpPr/>
      </dsp:nvSpPr>
      <dsp:spPr>
        <a:xfrm>
          <a:off x="562165" y="775536"/>
          <a:ext cx="1705429" cy="170542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337983"/>
            <a:satOff val="-9047"/>
            <a:lumOff val="-31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D72F2-40F9-504C-9DCF-9A285F261191}">
      <dsp:nvSpPr>
        <dsp:cNvPr id="0" name=""/>
        <dsp:cNvSpPr/>
      </dsp:nvSpPr>
      <dsp:spPr>
        <a:xfrm>
          <a:off x="1243088" y="-135690"/>
          <a:ext cx="1838796" cy="18387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1659A-46C1-E14C-AD5A-337CD039BEEA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B1163-23A3-F941-89BC-F69A216F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9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301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38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118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39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197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40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524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41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34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42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921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1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55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19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11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8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290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33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0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34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091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35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36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4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entury Gothic" panose="020B0502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49A6B54D-1AE1-4821-A1BC-67232F6ED782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/>
              <a:t>37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42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82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2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32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4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08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06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07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66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57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73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8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4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907D986-8816-4272-A432-0437A28A9828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66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0589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8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6444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68621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15994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3678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35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26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1072813" y="478631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 latinLnBrk="1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 latinLnBrk="1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 latinLnBrk="1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 latinLnBrk="1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AA909BD4-DCD3-4C37-B2F7-9D72FBF92E44}" type="slidenum">
              <a:rPr lang="en-US" altLang="ko-KR" sz="11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US" altLang="ko-KR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96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2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0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2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2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4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2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0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19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ghteck.net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ghteck.net/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programming.co.kr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programming.co.kr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www.webprogramming.co.kr/" TargetMode="Externa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limetext.com/3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.validator.nu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67101B-7C79-410D-A696-72942B01B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0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11D5B-CDC8-5E4A-91F7-695EB299E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2019-2 </a:t>
            </a:r>
            <a:r>
              <a:rPr lang="ko-KR" altLang="en-US" sz="4800" dirty="0">
                <a:solidFill>
                  <a:srgbClr val="FFFFFF"/>
                </a:solidFill>
              </a:rPr>
              <a:t>웹프로그래밍 </a:t>
            </a:r>
            <a:br>
              <a:rPr lang="en-US" altLang="ko-KR" sz="4800" dirty="0">
                <a:solidFill>
                  <a:srgbClr val="FFFFFF"/>
                </a:solidFill>
              </a:rPr>
            </a:br>
            <a:r>
              <a:rPr lang="ko-KR" altLang="en-US" sz="4800" dirty="0">
                <a:solidFill>
                  <a:srgbClr val="FFFFFF"/>
                </a:solidFill>
              </a:rPr>
              <a:t>강의 </a:t>
            </a:r>
            <a:r>
              <a:rPr lang="en-US" altLang="ko-KR" sz="4800" dirty="0">
                <a:solidFill>
                  <a:srgbClr val="FFFFFF"/>
                </a:solidFill>
              </a:rPr>
              <a:t>1</a:t>
            </a:r>
            <a:r>
              <a:rPr lang="ko-KR" altLang="en-US" sz="4800" dirty="0">
                <a:solidFill>
                  <a:srgbClr val="FFFFFF"/>
                </a:solidFill>
              </a:rPr>
              <a:t>장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980EC-6AF2-3041-AF5F-1BAAB899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DKU, SW Dept.</a:t>
            </a:r>
          </a:p>
          <a:p>
            <a:r>
              <a:rPr lang="ko-KR" altLang="en-US" sz="1500">
                <a:solidFill>
                  <a:srgbClr val="FFFFFF"/>
                </a:solidFill>
              </a:rPr>
              <a:t>박제호</a:t>
            </a:r>
            <a:endParaRPr lang="en-US" sz="150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568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294" y="395699"/>
            <a:ext cx="9905998" cy="1224545"/>
          </a:xfrm>
        </p:spPr>
        <p:txBody>
          <a:bodyPr/>
          <a:lstStyle/>
          <a:p>
            <a:r>
              <a:rPr lang="ko-KR" altLang="en-US" dirty="0"/>
              <a:t>컴퓨터 네트워크의 시작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714" y="1530993"/>
            <a:ext cx="8681971" cy="3796013"/>
          </a:xfrm>
        </p:spPr>
        <p:txBody>
          <a:bodyPr>
            <a:normAutofit/>
          </a:bodyPr>
          <a:lstStyle/>
          <a:p>
            <a:r>
              <a:rPr lang="en-US" b="1" dirty="0"/>
              <a:t>1960</a:t>
            </a:r>
            <a:r>
              <a:rPr lang="ko-KR" altLang="en-US" b="1" dirty="0"/>
              <a:t> 대</a:t>
            </a:r>
            <a:endParaRPr lang="en-US" b="1" dirty="0"/>
          </a:p>
          <a:p>
            <a:pPr lvl="1"/>
            <a:r>
              <a:rPr lang="en-US" altLang="ko-KR" dirty="0"/>
              <a:t>1960</a:t>
            </a:r>
            <a:r>
              <a:rPr lang="ko-KR" altLang="en-US" dirty="0"/>
              <a:t>년 초반 </a:t>
            </a:r>
            <a:r>
              <a:rPr lang="en-US" dirty="0"/>
              <a:t>ARPA </a:t>
            </a:r>
            <a:r>
              <a:rPr lang="ko-KR" altLang="en-US" dirty="0"/>
              <a:t>컴퓨터 사이에 컴퓨터 통신이 가능해지기 시작한다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r>
              <a:rPr lang="en-US" b="1" dirty="0"/>
              <a:t>1970</a:t>
            </a:r>
            <a:r>
              <a:rPr lang="ko-KR" altLang="en-US" b="1" dirty="0"/>
              <a:t> 대</a:t>
            </a:r>
            <a:endParaRPr lang="en-US" b="1" dirty="0"/>
          </a:p>
          <a:p>
            <a:pPr lvl="1"/>
            <a:r>
              <a:rPr lang="en-US" b="1" dirty="0"/>
              <a:t>1979</a:t>
            </a:r>
          </a:p>
          <a:p>
            <a:pPr lvl="2"/>
            <a:r>
              <a:rPr lang="en-US" dirty="0"/>
              <a:t>Tom Truscott </a:t>
            </a:r>
            <a:r>
              <a:rPr lang="ko-KR" altLang="en-US" dirty="0"/>
              <a:t>과</a:t>
            </a:r>
            <a:r>
              <a:rPr lang="en-US" dirty="0"/>
              <a:t> Steve </a:t>
            </a:r>
            <a:r>
              <a:rPr lang="en-US" dirty="0" err="1"/>
              <a:t>Bellovin</a:t>
            </a:r>
            <a:endParaRPr lang="en-US" dirty="0"/>
          </a:p>
          <a:p>
            <a:pPr lvl="2"/>
            <a:r>
              <a:rPr lang="ko-KR" altLang="en-US" dirty="0"/>
              <a:t>유닉스를 사용하고 컴퓨터 네트워크에 연결된 컴퓨터 간의 통신망을 통해 뉴스레터를 주고 받기 시작한다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pPr lvl="2"/>
            <a:r>
              <a:rPr lang="en-US" dirty="0">
                <a:solidFill>
                  <a:srgbClr val="FF0000"/>
                </a:solidFill>
              </a:rPr>
              <a:t>Dial-up connection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전화선을 이용하여 통신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USENET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알려져 있다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76385" y="6063734"/>
            <a:ext cx="600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www.newmedia.org</a:t>
            </a:r>
            <a:r>
              <a:rPr lang="en-US" dirty="0"/>
              <a:t>/</a:t>
            </a:r>
            <a:r>
              <a:rPr lang="en-US" dirty="0" err="1"/>
              <a:t>history-of-the-internet.html?page</a:t>
            </a:r>
            <a:r>
              <a:rPr lang="en-US" dirty="0"/>
              <a:t>=3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71" y="3428999"/>
            <a:ext cx="1332593" cy="1224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362" y="970585"/>
            <a:ext cx="1650613" cy="2023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097" y="4983477"/>
            <a:ext cx="2009140" cy="12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32" y="305277"/>
            <a:ext cx="9905998" cy="1150509"/>
          </a:xfrm>
        </p:spPr>
        <p:txBody>
          <a:bodyPr/>
          <a:lstStyle/>
          <a:p>
            <a:r>
              <a:rPr lang="ko-KR" altLang="en-US" dirty="0"/>
              <a:t>컴퓨터 네트워크의 확산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28" y="1355834"/>
            <a:ext cx="6634393" cy="4621634"/>
          </a:xfrm>
        </p:spPr>
        <p:txBody>
          <a:bodyPr anchor="t">
            <a:normAutofit/>
          </a:bodyPr>
          <a:lstStyle/>
          <a:p>
            <a:r>
              <a:rPr lang="en-US" b="1" dirty="0"/>
              <a:t>1980</a:t>
            </a:r>
            <a:r>
              <a:rPr lang="ko-KR" altLang="en-US" b="1" dirty="0"/>
              <a:t> 대</a:t>
            </a:r>
            <a:endParaRPr lang="en-US" b="1" dirty="0"/>
          </a:p>
          <a:p>
            <a:pPr lvl="1"/>
            <a:r>
              <a:rPr lang="en-US" b="1" dirty="0"/>
              <a:t>1982</a:t>
            </a:r>
          </a:p>
          <a:p>
            <a:pPr lvl="2"/>
            <a:r>
              <a:rPr lang="en-US" dirty="0"/>
              <a:t>National Science Foundation</a:t>
            </a:r>
            <a:r>
              <a:rPr lang="en-US" altLang="ko-KR" dirty="0"/>
              <a:t>(NSF)</a:t>
            </a:r>
            <a:r>
              <a:rPr lang="ko-KR" altLang="en-US" dirty="0"/>
              <a:t> 펀드의 지원</a:t>
            </a:r>
            <a:endParaRPr lang="en-US" dirty="0"/>
          </a:p>
          <a:p>
            <a:pPr lvl="2"/>
            <a:r>
              <a:rPr lang="en-US" dirty="0" err="1"/>
              <a:t>PhoneNet</a:t>
            </a:r>
            <a:r>
              <a:rPr lang="en-US" dirty="0"/>
              <a:t> system </a:t>
            </a:r>
            <a:r>
              <a:rPr lang="ko-KR" altLang="en-US" dirty="0"/>
              <a:t>과</a:t>
            </a:r>
            <a:r>
              <a:rPr lang="en-US" dirty="0"/>
              <a:t> Internet connections, the ARPANET</a:t>
            </a:r>
          </a:p>
          <a:p>
            <a:pPr lvl="2"/>
            <a:r>
              <a:rPr lang="en-US" dirty="0"/>
              <a:t>CSNET </a:t>
            </a:r>
            <a:r>
              <a:rPr lang="ko-KR" altLang="en-US" dirty="0"/>
              <a:t> 이라는 인터넷을 통해 연결된 전체 컴퓨터가 통신을 하고</a:t>
            </a:r>
            <a:r>
              <a:rPr lang="en-US" altLang="ko-KR" dirty="0"/>
              <a:t>,</a:t>
            </a:r>
            <a:r>
              <a:rPr lang="ko-KR" altLang="en-US" dirty="0"/>
              <a:t> 서로 원거리에서 접근을 가능하게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pPr lvl="1"/>
            <a:r>
              <a:rPr lang="en-US" b="1" dirty="0"/>
              <a:t>1989</a:t>
            </a:r>
          </a:p>
          <a:p>
            <a:pPr lvl="2"/>
            <a:r>
              <a:rPr lang="en-US" dirty="0"/>
              <a:t>Performance Systems International </a:t>
            </a:r>
          </a:p>
          <a:p>
            <a:pPr lvl="3"/>
            <a:r>
              <a:rPr lang="en-US" dirty="0"/>
              <a:t>TCP/IP network services to businesses.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390" y="1914714"/>
            <a:ext cx="3191510" cy="2144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1579" y="6080760"/>
            <a:ext cx="367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http://www.usipv6.com/6sense/2005/</a:t>
            </a:r>
            <a:r>
              <a:rPr lang="en-US" sz="1400" dirty="0" err="1"/>
              <a:t>nov</a:t>
            </a:r>
            <a:r>
              <a:rPr lang="en-US" sz="1400" dirty="0"/>
              <a:t>/05.htm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578" y="4120368"/>
            <a:ext cx="2501276" cy="16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9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5FB5-2A31-374E-B043-0E88D87B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04863"/>
          </a:xfrm>
        </p:spPr>
        <p:txBody>
          <a:bodyPr/>
          <a:lstStyle/>
          <a:p>
            <a:r>
              <a:rPr lang="ko-KR" altLang="en-US" dirty="0"/>
              <a:t>컴퓨터 네트워크의 구성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37332B-8359-E94A-96B1-7465EB124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1579972"/>
            <a:ext cx="6243638" cy="4907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0A10F5-E9E9-0441-9739-63681ED5B552}"/>
              </a:ext>
            </a:extLst>
          </p:cNvPr>
          <p:cNvSpPr/>
          <p:nvPr/>
        </p:nvSpPr>
        <p:spPr>
          <a:xfrm>
            <a:off x="8087946" y="6063734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http://www.highteck.net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6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152E-A3D3-BC47-915B-19E86BC1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09564"/>
            <a:ext cx="9905998" cy="1047750"/>
          </a:xfrm>
        </p:spPr>
        <p:txBody>
          <a:bodyPr/>
          <a:lstStyle/>
          <a:p>
            <a:r>
              <a:rPr lang="en-US" dirty="0"/>
              <a:t>HTTP </a:t>
            </a:r>
            <a:r>
              <a:rPr lang="ko-KR" altLang="en-US" dirty="0"/>
              <a:t>프로토콜 스택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D9E679-BD5E-5D44-9DAE-C3B348713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542" y="1357314"/>
            <a:ext cx="10154916" cy="4219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F07945-E9E8-EA48-8CC7-8F93B35A04C7}"/>
              </a:ext>
            </a:extLst>
          </p:cNvPr>
          <p:cNvSpPr/>
          <p:nvPr/>
        </p:nvSpPr>
        <p:spPr>
          <a:xfrm>
            <a:off x="1018542" y="5895567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http://www.highteck.net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4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628" y="115987"/>
            <a:ext cx="9905998" cy="789788"/>
          </a:xfrm>
        </p:spPr>
        <p:txBody>
          <a:bodyPr/>
          <a:lstStyle/>
          <a:p>
            <a:r>
              <a:rPr lang="ko-KR" altLang="en-US" dirty="0"/>
              <a:t>웹 브라우저의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02651" y="1484107"/>
            <a:ext cx="7722338" cy="5109609"/>
            <a:chOff x="478651" y="1484106"/>
            <a:chExt cx="7722338" cy="51096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580" y="1484106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4149080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020" y="4154208"/>
              <a:ext cx="2636789" cy="239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484106"/>
              <a:ext cx="2764893" cy="2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0" y="4154208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93" y="1485423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092" y="4168835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5" y="1485423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78651" y="2287896"/>
              <a:ext cx="89639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인터넷</a:t>
              </a:r>
              <a:endParaRPr lang="en-US" altLang="ko-KR" sz="1000" dirty="0"/>
            </a:p>
            <a:p>
              <a:r>
                <a:rPr lang="ko-KR" altLang="en-US" sz="1000" dirty="0"/>
                <a:t>익스플로러</a:t>
              </a:r>
              <a:r>
                <a:rPr lang="en-US" altLang="ko-KR" sz="1000" dirty="0"/>
                <a:t>,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  <a:p>
              <a:r>
                <a:rPr lang="ko-KR" altLang="en-US" sz="1000" dirty="0" err="1"/>
                <a:t>엣지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41477" y="20735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오페라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993" y="490170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파이어폭스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8942" y="47497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크롬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997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5944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웹 브라우저의 역사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135561" y="476672"/>
            <a:ext cx="7534565" cy="6050252"/>
            <a:chOff x="611560" y="476672"/>
            <a:chExt cx="7534565" cy="6050252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075280" y="604051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084766" y="5421423"/>
              <a:ext cx="705037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084766" y="4711319"/>
              <a:ext cx="705037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084766" y="4276039"/>
              <a:ext cx="705037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084766" y="3467739"/>
              <a:ext cx="705037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084766" y="2757821"/>
              <a:ext cx="704092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084766" y="2358507"/>
              <a:ext cx="704092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084766" y="1956379"/>
              <a:ext cx="704092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13" idx="3"/>
            </p:cNvCxnSpPr>
            <p:nvPr/>
          </p:nvCxnSpPr>
          <p:spPr>
            <a:xfrm>
              <a:off x="1084766" y="1540201"/>
              <a:ext cx="704092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075280" y="494198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11560" y="476672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231" y="508572"/>
              <a:ext cx="13598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WORLDWIDEWEB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88874" y="980728"/>
              <a:ext cx="609729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Nexus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1793739" y="798013"/>
              <a:ext cx="1404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11560" y="1409396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92536" y="1356385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Mosaic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560" y="1825574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05716" y="1830231"/>
              <a:ext cx="1479922" cy="47672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Netscape</a:t>
              </a:r>
              <a:r>
                <a:rPr lang="en-US" altLang="ko-KR" sz="1100" dirty="0"/>
                <a:t> </a:t>
              </a:r>
              <a:r>
                <a:rPr lang="en-US" altLang="ko-KR" sz="1100" dirty="0">
                  <a:solidFill>
                    <a:schemeClr val="bg1"/>
                  </a:solidFill>
                </a:rPr>
                <a:t>Navigator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2843634" y="1645826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1560" y="224478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66385" y="2226181"/>
              <a:ext cx="130916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Internet</a:t>
              </a:r>
              <a:r>
                <a:rPr lang="en-US" altLang="ko-KR" sz="1100" dirty="0"/>
                <a:t> </a:t>
              </a:r>
              <a:r>
                <a:rPr lang="en-US" altLang="ko-KR" sz="1100" dirty="0">
                  <a:solidFill>
                    <a:schemeClr val="bg1"/>
                  </a:solidFill>
                </a:rPr>
                <a:t>Explorer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1560" y="264196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31261" y="2592027"/>
              <a:ext cx="656349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Opera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560" y="3356992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70442" y="3356992"/>
              <a:ext cx="1944215" cy="47672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Netscape</a:t>
              </a:r>
              <a:r>
                <a:rPr lang="en-US" altLang="ko-KR" sz="1100" dirty="0"/>
                <a:t> </a:t>
              </a:r>
              <a:r>
                <a:rPr lang="en-US" altLang="ko-KR" sz="1100" dirty="0">
                  <a:solidFill>
                    <a:schemeClr val="bg1"/>
                  </a:solidFill>
                </a:rPr>
                <a:t>Communicator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2842550" y="2306957"/>
              <a:ext cx="3127" cy="105003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11560" y="414908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0838" y="4155472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Mozilla</a:t>
              </a:r>
              <a:r>
                <a:rPr lang="en-US" altLang="ko-KR" sz="1100" dirty="0"/>
                <a:t> </a:t>
              </a:r>
              <a:r>
                <a:rPr lang="en-US" altLang="ko-KR" sz="1100" dirty="0">
                  <a:solidFill>
                    <a:schemeClr val="bg1"/>
                  </a:solidFill>
                </a:rPr>
                <a:t>Firefox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2842514" y="3833718"/>
              <a:ext cx="36" cy="321754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1560" y="4590238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14772" y="4564044"/>
              <a:ext cx="590199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Safari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1560" y="5301208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03460" y="5254442"/>
              <a:ext cx="76735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Chrome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1560" y="589983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06419" y="5896972"/>
              <a:ext cx="122910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Microsoft</a:t>
              </a:r>
              <a:r>
                <a:rPr lang="en-US" altLang="ko-KR" sz="1100" dirty="0"/>
                <a:t> </a:t>
              </a:r>
              <a:r>
                <a:rPr lang="en-US" altLang="ko-KR" sz="1100" dirty="0">
                  <a:solidFill>
                    <a:schemeClr val="bg1"/>
                  </a:solidFill>
                </a:rPr>
                <a:t>Edge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420969" y="2515622"/>
              <a:ext cx="1" cy="338135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2842514" y="4444913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 flipH="1">
              <a:off x="5554718" y="2881468"/>
              <a:ext cx="4718" cy="364545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 flipH="1">
              <a:off x="6591553" y="4853485"/>
              <a:ext cx="18319" cy="164543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 flipH="1">
              <a:off x="7687136" y="5543883"/>
              <a:ext cx="1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909" y="494116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18" y="235850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552" y="4293096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04" y="198884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398" y="389708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20" y="1556792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50" y="5589240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>
              <a:off x="4420970" y="6186413"/>
              <a:ext cx="0" cy="338931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11560" y="6237312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2018</a:t>
              </a:r>
              <a:endParaRPr lang="ko-KR" altLang="en-US" sz="1100" dirty="0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086267" y="638132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685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8168" y="234206"/>
            <a:ext cx="9905998" cy="925612"/>
          </a:xfrm>
        </p:spPr>
        <p:txBody>
          <a:bodyPr>
            <a:normAutofit/>
          </a:bodyPr>
          <a:lstStyle/>
          <a:p>
            <a:r>
              <a:rPr lang="ko-KR" altLang="en-US" dirty="0"/>
              <a:t>최초의 웹 브라우저</a:t>
            </a:r>
            <a:r>
              <a:rPr lang="en-US" altLang="ko-KR" dirty="0"/>
              <a:t>, </a:t>
            </a:r>
            <a:r>
              <a:rPr lang="en-US" altLang="ko-KR" dirty="0" err="1"/>
              <a:t>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567449" y="1043796"/>
            <a:ext cx="4832687" cy="3398807"/>
          </a:xfrm>
        </p:spPr>
        <p:txBody>
          <a:bodyPr/>
          <a:lstStyle/>
          <a:p>
            <a:r>
              <a:rPr lang="ko-KR" altLang="en-US" dirty="0"/>
              <a:t>웹 개념 창시자</a:t>
            </a:r>
            <a:r>
              <a:rPr lang="en-US" altLang="ko-KR" dirty="0"/>
              <a:t>, Tim Berners-Lee</a:t>
            </a:r>
            <a:r>
              <a:rPr lang="ko-KR" altLang="en-US" dirty="0"/>
              <a:t>가 개발</a:t>
            </a:r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Nexus</a:t>
            </a:r>
            <a:r>
              <a:rPr lang="ko-KR" altLang="en-US" dirty="0"/>
              <a:t>로 개명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6787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248674" y="5940623"/>
            <a:ext cx="1370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213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0145" y="278921"/>
            <a:ext cx="9905998" cy="787879"/>
          </a:xfrm>
        </p:spPr>
        <p:txBody>
          <a:bodyPr/>
          <a:lstStyle/>
          <a:p>
            <a:r>
              <a:rPr lang="ko-KR" altLang="en-US" dirty="0"/>
              <a:t>여러 웹 브라우저의 특징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425419" y="1066800"/>
            <a:ext cx="10639759" cy="5512279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Netscape Navigator</a:t>
            </a:r>
          </a:p>
          <a:p>
            <a:pPr lvl="1"/>
            <a:r>
              <a:rPr lang="ko-KR" altLang="en-US" dirty="0"/>
              <a:t>일반인도 쉽게 사용하도록 </a:t>
            </a:r>
            <a:r>
              <a:rPr lang="en-US" altLang="ko-KR" dirty="0"/>
              <a:t>GUI</a:t>
            </a:r>
            <a:r>
              <a:rPr lang="ko-KR" altLang="en-US" dirty="0"/>
              <a:t>를 갖춘 최초의 브라우저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en-US" dirty="0"/>
              <a:t>년 </a:t>
            </a:r>
            <a:r>
              <a:rPr lang="en-US" altLang="ko-KR" dirty="0"/>
              <a:t>Marc Andreessen </a:t>
            </a:r>
            <a:r>
              <a:rPr lang="ko-KR" altLang="en-US" dirty="0"/>
              <a:t>개발</a:t>
            </a:r>
            <a:r>
              <a:rPr lang="en-US" altLang="ko-KR" dirty="0"/>
              <a:t>. Netscape </a:t>
            </a:r>
            <a:r>
              <a:rPr lang="ko-KR" altLang="en-US" dirty="0"/>
              <a:t>사 창업</a:t>
            </a:r>
            <a:endParaRPr lang="en-US" altLang="ko-KR" dirty="0"/>
          </a:p>
          <a:p>
            <a:r>
              <a:rPr lang="en-US" altLang="ko-KR" dirty="0"/>
              <a:t>Internet Explorer</a:t>
            </a:r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 마이크로소프트에서 개발</a:t>
            </a:r>
            <a:endParaRPr lang="en-US" altLang="ko-KR" dirty="0"/>
          </a:p>
          <a:p>
            <a:pPr lvl="1"/>
            <a:r>
              <a:rPr lang="ko-KR" altLang="en-US" dirty="0"/>
              <a:t>윈도우 운영체제에 끼워 배포하여 순식간에 </a:t>
            </a:r>
            <a:r>
              <a:rPr lang="en-US" altLang="ko-KR" dirty="0"/>
              <a:t>Netscape </a:t>
            </a:r>
            <a:r>
              <a:rPr lang="ko-KR" altLang="en-US" dirty="0"/>
              <a:t>잠식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Opera</a:t>
            </a:r>
          </a:p>
          <a:p>
            <a:pPr lvl="1"/>
            <a:r>
              <a:rPr lang="en-US" altLang="ko-KR" dirty="0"/>
              <a:t>1994</a:t>
            </a:r>
            <a:r>
              <a:rPr lang="ko-KR" altLang="en-US" dirty="0"/>
              <a:t>년 오페라 소프트웨어에서  개발</a:t>
            </a:r>
            <a:r>
              <a:rPr lang="en-US" altLang="ko-KR" dirty="0"/>
              <a:t>. 1996</a:t>
            </a:r>
            <a:r>
              <a:rPr lang="ko-KR" altLang="en-US" dirty="0"/>
              <a:t>년에 출시</a:t>
            </a:r>
            <a:endParaRPr lang="en-US" altLang="ko-KR" dirty="0"/>
          </a:p>
          <a:p>
            <a:pPr lvl="1"/>
            <a:r>
              <a:rPr lang="ko-KR" altLang="en-US" dirty="0"/>
              <a:t>프로그램 크기 작고</a:t>
            </a:r>
            <a:r>
              <a:rPr lang="en-US" altLang="ko-KR" dirty="0"/>
              <a:t>, </a:t>
            </a:r>
            <a:r>
              <a:rPr lang="ko-KR" altLang="en-US" dirty="0" err="1"/>
              <a:t>렌더링</a:t>
            </a:r>
            <a:r>
              <a:rPr lang="ko-KR" altLang="en-US" dirty="0"/>
              <a:t> 속도 빠름</a:t>
            </a:r>
            <a:r>
              <a:rPr lang="en-US" altLang="ko-KR" dirty="0"/>
              <a:t>. </a:t>
            </a:r>
            <a:r>
              <a:rPr lang="ko-KR" altLang="en-US" dirty="0"/>
              <a:t>사용 미미</a:t>
            </a:r>
            <a:endParaRPr lang="en-US" altLang="ko-KR" dirty="0"/>
          </a:p>
          <a:p>
            <a:r>
              <a:rPr lang="en-US" altLang="ko-KR" dirty="0"/>
              <a:t>Safari</a:t>
            </a:r>
          </a:p>
          <a:p>
            <a:pPr lvl="1"/>
            <a:r>
              <a:rPr lang="en-US" altLang="ko-KR" dirty="0"/>
              <a:t>2003</a:t>
            </a:r>
            <a:r>
              <a:rPr lang="ko-KR" altLang="en-US" dirty="0"/>
              <a:t>년 애플에서 개발</a:t>
            </a:r>
            <a:r>
              <a:rPr lang="en-US" altLang="ko-KR" dirty="0"/>
              <a:t>. Mac 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와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iOS</a:t>
            </a:r>
            <a:r>
              <a:rPr lang="ko-KR" altLang="en-US" dirty="0"/>
              <a:t>에서 실행</a:t>
            </a:r>
            <a:endParaRPr lang="en-US" altLang="ko-KR" dirty="0"/>
          </a:p>
          <a:p>
            <a:r>
              <a:rPr lang="en-US" altLang="ko-KR" dirty="0"/>
              <a:t>Mozilla Firefox</a:t>
            </a:r>
          </a:p>
          <a:p>
            <a:pPr lvl="1"/>
            <a:r>
              <a:rPr lang="en-US" altLang="ko-KR" dirty="0"/>
              <a:t>2002</a:t>
            </a:r>
            <a:r>
              <a:rPr lang="ko-KR" altLang="en-US" dirty="0"/>
              <a:t>년 </a:t>
            </a:r>
            <a:r>
              <a:rPr lang="en-US" altLang="ko-KR" dirty="0"/>
              <a:t>Mozilla  </a:t>
            </a:r>
            <a:r>
              <a:rPr lang="ko-KR" altLang="en-US" dirty="0"/>
              <a:t>재단에서 개발</a:t>
            </a:r>
            <a:r>
              <a:rPr lang="en-US" altLang="ko-KR" dirty="0"/>
              <a:t>. W3C</a:t>
            </a:r>
            <a:r>
              <a:rPr lang="ko-KR" altLang="en-US" dirty="0"/>
              <a:t>의 표준안에 가장 충실</a:t>
            </a:r>
            <a:endParaRPr lang="en-US" altLang="ko-KR" dirty="0"/>
          </a:p>
          <a:p>
            <a:pPr lvl="2"/>
            <a:r>
              <a:rPr lang="en-US" altLang="ko-KR" dirty="0"/>
              <a:t>Mozilla </a:t>
            </a:r>
            <a:r>
              <a:rPr lang="ko-KR" altLang="en-US" dirty="0"/>
              <a:t>재단은 </a:t>
            </a:r>
            <a:r>
              <a:rPr lang="en-US" altLang="ko-KR" dirty="0"/>
              <a:t>Netscape </a:t>
            </a:r>
            <a:r>
              <a:rPr lang="ko-KR" altLang="en-US" dirty="0"/>
              <a:t>사가 브라우저</a:t>
            </a:r>
            <a:r>
              <a:rPr lang="en-US" altLang="ko-KR" dirty="0"/>
              <a:t> </a:t>
            </a:r>
            <a:r>
              <a:rPr lang="ko-KR" altLang="en-US" dirty="0"/>
              <a:t>소스를 공개하고 만든 재단</a:t>
            </a:r>
            <a:endParaRPr lang="en-US" altLang="ko-KR" dirty="0"/>
          </a:p>
          <a:p>
            <a:r>
              <a:rPr lang="en-US" altLang="ko-KR" dirty="0"/>
              <a:t>Google Chrome</a:t>
            </a:r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구글에서</a:t>
            </a:r>
            <a:r>
              <a:rPr lang="ko-KR" altLang="en-US" dirty="0"/>
              <a:t> 개발</a:t>
            </a:r>
            <a:r>
              <a:rPr lang="en-US" altLang="ko-KR" dirty="0"/>
              <a:t>. </a:t>
            </a:r>
            <a:r>
              <a:rPr lang="ko-KR" altLang="en-US" dirty="0"/>
              <a:t>새로운 강자</a:t>
            </a:r>
            <a:r>
              <a:rPr lang="en-US" altLang="ko-KR" dirty="0"/>
              <a:t>. </a:t>
            </a:r>
            <a:r>
              <a:rPr lang="ko-KR" altLang="en-US" dirty="0"/>
              <a:t>현재 가장 많이 사용되고 있음</a:t>
            </a:r>
            <a:endParaRPr lang="en-US" altLang="ko-KR" dirty="0"/>
          </a:p>
          <a:p>
            <a:r>
              <a:rPr lang="en-US" altLang="ko-KR" dirty="0"/>
              <a:t>Microsoft Edge</a:t>
            </a:r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 마이크로소프트에서 개발</a:t>
            </a:r>
            <a:endParaRPr lang="en-US" altLang="ko-KR" dirty="0"/>
          </a:p>
          <a:p>
            <a:pPr lvl="2"/>
            <a:r>
              <a:rPr lang="en-US" altLang="ko-KR" dirty="0"/>
              <a:t>Internet Explorer </a:t>
            </a:r>
            <a:r>
              <a:rPr lang="ko-KR" altLang="en-US" dirty="0"/>
              <a:t>업그레이드 중단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60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518" y="5751"/>
            <a:ext cx="9905998" cy="1092696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기점 웹 브라우저의 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1700809"/>
            <a:ext cx="5184576" cy="2365057"/>
          </a:xfrm>
          <a:prstGeom prst="rect">
            <a:avLst/>
          </a:prstGeom>
          <a:ln>
            <a:solidFill>
              <a:srgbClr val="53D2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492" y="4206261"/>
            <a:ext cx="5184576" cy="2346947"/>
          </a:xfrm>
          <a:prstGeom prst="rect">
            <a:avLst/>
          </a:prstGeom>
          <a:ln>
            <a:solidFill>
              <a:srgbClr val="53D2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535386" y="190200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/>
              <a:t>데스크톱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35386" y="4206261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 err="1"/>
              <a:t>모바일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태블릿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11824" y="1214962"/>
            <a:ext cx="3399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http://www.netmarketshare.com/</a:t>
            </a:r>
          </a:p>
        </p:txBody>
      </p:sp>
    </p:spTree>
    <p:extLst>
      <p:ext uri="{BB962C8B-B14F-4D97-AF65-F5344CB8AC3E}">
        <p14:creationId xmlns:p14="http://schemas.microsoft.com/office/powerpoint/2010/main" val="240656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8779" y="148303"/>
            <a:ext cx="9905998" cy="899677"/>
          </a:xfrm>
        </p:spPr>
        <p:txBody>
          <a:bodyPr/>
          <a:lstStyle/>
          <a:p>
            <a:r>
              <a:rPr lang="ko-KR" altLang="en-US" dirty="0"/>
              <a:t>웹 사이트 구축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48543" y="1072683"/>
            <a:ext cx="9905998" cy="2718719"/>
          </a:xfrm>
        </p:spPr>
        <p:txBody>
          <a:bodyPr/>
          <a:lstStyle/>
          <a:p>
            <a:r>
              <a:rPr lang="ko-KR" altLang="en-US" dirty="0"/>
              <a:t>웹 사이트 구축</a:t>
            </a:r>
            <a:endParaRPr lang="en-US" altLang="ko-KR" dirty="0"/>
          </a:p>
          <a:p>
            <a:pPr lvl="1"/>
            <a:r>
              <a:rPr lang="ko-KR" altLang="en-US" dirty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/>
              <a:t>웹 페이지</a:t>
            </a:r>
            <a:r>
              <a:rPr lang="en-US" altLang="ko-KR" dirty="0"/>
              <a:t>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 저장</a:t>
            </a:r>
            <a:r>
              <a:rPr lang="en-US" altLang="ko-KR" dirty="0"/>
              <a:t>, </a:t>
            </a:r>
            <a:r>
              <a:rPr lang="ko-KR" altLang="en-US" dirty="0"/>
              <a:t>데이터베이스 설치</a:t>
            </a:r>
            <a:endParaRPr lang="en-US" altLang="ko-KR" dirty="0"/>
          </a:p>
          <a:p>
            <a:pPr lvl="1"/>
            <a:r>
              <a:rPr lang="ko-KR" altLang="en-US" dirty="0"/>
              <a:t>웹 서버 응용프로그램 개발 및 설치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2639617" y="3027091"/>
            <a:ext cx="6984777" cy="3801237"/>
            <a:chOff x="755576" y="1844824"/>
            <a:chExt cx="7704857" cy="4018114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j-lt"/>
                </a:rPr>
                <a:t>HTML </a:t>
              </a:r>
              <a:r>
                <a:rPr lang="ko-KR" altLang="en-US" sz="1100" dirty="0">
                  <a:latin typeface="+mj-lt"/>
                </a:rPr>
                <a:t>문서</a:t>
              </a:r>
              <a:r>
                <a:rPr lang="en-US" altLang="ko-KR" sz="11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이미지</a:t>
              </a:r>
              <a:r>
                <a:rPr lang="en-US" altLang="ko-KR" sz="1100" dirty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동영상 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회원관리</a:t>
              </a: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응용프로그램</a:t>
              </a:r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요청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전송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컴퓨터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클라이언트</a:t>
              </a:r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52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827212" y="611819"/>
            <a:ext cx="8686800" cy="1468800"/>
          </a:xfrm>
        </p:spPr>
        <p:txBody>
          <a:bodyPr/>
          <a:lstStyle/>
          <a:p>
            <a:r>
              <a:rPr lang="ko-KR" altLang="en-US" dirty="0"/>
              <a:t>교재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A5628-E0C0-FA4D-9EB9-980137973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4" y="837000"/>
            <a:ext cx="4293001" cy="5409181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5986463" y="2771775"/>
            <a:ext cx="4451349" cy="2866006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effectLst/>
              </a:rPr>
              <a:t>명품</a:t>
            </a:r>
            <a:br>
              <a:rPr lang="ko-KR" altLang="en-US" dirty="0"/>
            </a:br>
            <a:r>
              <a:rPr lang="en-US" b="1" dirty="0">
                <a:effectLst/>
              </a:rPr>
              <a:t>HTML5+CSS3+Javascript</a:t>
            </a:r>
            <a:br>
              <a:rPr lang="en-US" b="1" dirty="0">
                <a:effectLst/>
              </a:rPr>
            </a:br>
            <a:r>
              <a:rPr lang="ko-KR" altLang="en-US" b="1" dirty="0">
                <a:effectLst/>
              </a:rPr>
              <a:t>웹 프로그래밍</a:t>
            </a:r>
            <a:r>
              <a:rPr lang="en-US" altLang="ko-KR" b="1" dirty="0">
                <a:effectLst/>
              </a:rPr>
              <a:t>[</a:t>
            </a:r>
            <a:r>
              <a:rPr lang="ko-KR" altLang="en-US" b="1" dirty="0">
                <a:effectLst/>
              </a:rPr>
              <a:t>수정판</a:t>
            </a:r>
            <a:r>
              <a:rPr lang="en-US" altLang="ko-KR" b="1" dirty="0">
                <a:effectLst/>
              </a:rPr>
              <a:t>]</a:t>
            </a:r>
          </a:p>
          <a:p>
            <a:pPr marL="342900" indent="-342900" algn="l">
              <a:buFontTx/>
              <a:buChar char="-"/>
            </a:pPr>
            <a:r>
              <a:rPr lang="ko-KR" altLang="en-US" b="1" dirty="0">
                <a:effectLst/>
              </a:rPr>
              <a:t>저자</a:t>
            </a:r>
            <a:r>
              <a:rPr lang="en-US" altLang="ko-KR" b="1" dirty="0">
                <a:effectLst/>
              </a:rPr>
              <a:t>:</a:t>
            </a:r>
            <a:r>
              <a:rPr lang="ko-KR" altLang="en-US" b="1" dirty="0">
                <a:effectLst/>
              </a:rPr>
              <a:t> </a:t>
            </a:r>
            <a:r>
              <a:rPr lang="ko-KR" altLang="en-US" b="1" dirty="0" err="1">
                <a:effectLst/>
              </a:rPr>
              <a:t>황기태</a:t>
            </a:r>
            <a:endParaRPr lang="en-US" altLang="ko-KR" b="1" dirty="0">
              <a:effectLst/>
            </a:endParaRPr>
          </a:p>
          <a:p>
            <a:pPr marL="342900" indent="-342900" algn="l">
              <a:buFontTx/>
              <a:buChar char="-"/>
            </a:pPr>
            <a:r>
              <a:rPr lang="ko-KR" altLang="en-US" b="1" dirty="0">
                <a:effectLst/>
              </a:rPr>
              <a:t>출판사</a:t>
            </a:r>
            <a:r>
              <a:rPr lang="en-US" altLang="ko-KR" b="1" dirty="0">
                <a:effectLst/>
              </a:rPr>
              <a:t>:</a:t>
            </a:r>
            <a:r>
              <a:rPr lang="ko-KR" altLang="en-US" b="1" dirty="0">
                <a:effectLst/>
              </a:rPr>
              <a:t> </a:t>
            </a:r>
            <a:r>
              <a:rPr lang="ko-KR" altLang="en-US" b="1" dirty="0" err="1">
                <a:effectLst/>
              </a:rPr>
              <a:t>생능출판사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736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5035" y="189780"/>
            <a:ext cx="9905998" cy="987725"/>
          </a:xfrm>
        </p:spPr>
        <p:txBody>
          <a:bodyPr>
            <a:normAutofit/>
          </a:bodyPr>
          <a:lstStyle/>
          <a:p>
            <a:r>
              <a:rPr lang="ko-KR" altLang="en-US" dirty="0"/>
              <a:t>웹 서버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1685" y="1177505"/>
            <a:ext cx="9905998" cy="4712898"/>
          </a:xfrm>
        </p:spPr>
        <p:txBody>
          <a:bodyPr>
            <a:normAutofit/>
          </a:bodyPr>
          <a:lstStyle/>
          <a:p>
            <a:r>
              <a:rPr lang="ko-KR" altLang="en-US" dirty="0"/>
              <a:t>웹 서버 소프트웨어 기능</a:t>
            </a:r>
            <a:endParaRPr lang="en-US" altLang="ko-KR" dirty="0"/>
          </a:p>
          <a:p>
            <a:pPr lvl="1"/>
            <a:r>
              <a:rPr lang="ko-KR" altLang="en-US" dirty="0"/>
              <a:t>웹 브라우저로부터 요청</a:t>
            </a:r>
            <a:r>
              <a:rPr lang="en-US" altLang="ko-KR" dirty="0"/>
              <a:t>(</a:t>
            </a:r>
            <a:r>
              <a:rPr lang="ko-KR" altLang="en-US" dirty="0"/>
              <a:t>웹 문서</a:t>
            </a:r>
            <a:r>
              <a:rPr lang="en-US" altLang="ko-KR" dirty="0"/>
              <a:t> </a:t>
            </a:r>
            <a:r>
              <a:rPr lang="ko-KR" altLang="en-US" dirty="0"/>
              <a:t>혹은 검색</a:t>
            </a:r>
            <a:r>
              <a:rPr lang="en-US" altLang="ko-KR" dirty="0"/>
              <a:t>)</a:t>
            </a:r>
            <a:r>
              <a:rPr lang="ko-KR" altLang="en-US" dirty="0"/>
              <a:t> 해석</a:t>
            </a:r>
            <a:endParaRPr lang="en-US" altLang="ko-KR" dirty="0"/>
          </a:p>
          <a:p>
            <a:pPr lvl="1"/>
            <a:r>
              <a:rPr lang="ko-KR" altLang="en-US" dirty="0"/>
              <a:t>필요한 웹 서버 응용프로그램 작동시키기</a:t>
            </a:r>
            <a:endParaRPr lang="en-US" altLang="ko-KR" dirty="0"/>
          </a:p>
          <a:p>
            <a:pPr lvl="1"/>
            <a:r>
              <a:rPr lang="ko-KR" altLang="en-US" dirty="0"/>
              <a:t>웹 서버 응용프로그램의 실행 결과를 웹 브라우저로 전송</a:t>
            </a:r>
            <a:endParaRPr lang="en-US" altLang="ko-KR" dirty="0"/>
          </a:p>
          <a:p>
            <a:r>
              <a:rPr lang="ko-KR" altLang="en-US" dirty="0"/>
              <a:t>웹 서버 소프트웨어 종류</a:t>
            </a:r>
            <a:endParaRPr lang="en-US" altLang="ko-KR" dirty="0"/>
          </a:p>
          <a:p>
            <a:pPr lvl="1"/>
            <a:r>
              <a:rPr lang="en-US" altLang="ko-KR" dirty="0"/>
              <a:t>Apache </a:t>
            </a:r>
            <a:r>
              <a:rPr lang="ko-KR" altLang="en-US" dirty="0"/>
              <a:t>사에서 만든 </a:t>
            </a:r>
            <a:r>
              <a:rPr lang="en-US" altLang="ko-KR" dirty="0"/>
              <a:t>Apache</a:t>
            </a:r>
            <a:endParaRPr lang="ko-KR" altLang="en-US" dirty="0"/>
          </a:p>
          <a:p>
            <a:pPr lvl="1"/>
            <a:r>
              <a:rPr lang="ko-KR" altLang="en-US" dirty="0"/>
              <a:t>마이크로소프트 사에서 만들고 </a:t>
            </a:r>
            <a:r>
              <a:rPr lang="en-US" altLang="ko-KR" dirty="0"/>
              <a:t>Windows NT</a:t>
            </a:r>
            <a:r>
              <a:rPr lang="ko-KR" altLang="en-US" dirty="0"/>
              <a:t>에서만 실행되는 </a:t>
            </a:r>
            <a:r>
              <a:rPr lang="en-US" altLang="ko-KR" dirty="0"/>
              <a:t>IIS</a:t>
            </a:r>
            <a:endParaRPr lang="ko-KR" altLang="en-US" dirty="0"/>
          </a:p>
          <a:p>
            <a:pPr lvl="1"/>
            <a:r>
              <a:rPr lang="en-US" altLang="ko-KR" dirty="0"/>
              <a:t>NGINX </a:t>
            </a:r>
            <a:r>
              <a:rPr lang="ko-KR" altLang="en-US" dirty="0"/>
              <a:t>사에서 만든 </a:t>
            </a:r>
            <a:r>
              <a:rPr lang="en-US" altLang="ko-KR" dirty="0" err="1"/>
              <a:t>nginx</a:t>
            </a:r>
            <a:endParaRPr lang="ko-KR" altLang="en-US" dirty="0"/>
          </a:p>
          <a:p>
            <a:pPr lvl="1"/>
            <a:r>
              <a:rPr lang="ko-KR" altLang="en-US" dirty="0" err="1"/>
              <a:t>구글에서</a:t>
            </a:r>
            <a:r>
              <a:rPr lang="ko-KR" altLang="en-US" dirty="0"/>
              <a:t> 만들고 </a:t>
            </a:r>
            <a:r>
              <a:rPr lang="ko-KR" altLang="en-US" dirty="0" err="1"/>
              <a:t>구글</a:t>
            </a:r>
            <a:r>
              <a:rPr lang="ko-KR" altLang="en-US" dirty="0"/>
              <a:t> 사이트에서 실행되는 </a:t>
            </a:r>
            <a:r>
              <a:rPr lang="en-US" altLang="ko-KR" dirty="0"/>
              <a:t>GWS(Google Web Server)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564" y="301924"/>
            <a:ext cx="9905998" cy="875581"/>
          </a:xfrm>
        </p:spPr>
        <p:txBody>
          <a:bodyPr/>
          <a:lstStyle/>
          <a:p>
            <a:r>
              <a:rPr lang="ko-KR" altLang="en-US" dirty="0"/>
              <a:t>웹 서버 응용프로그램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8014" y="1216323"/>
            <a:ext cx="9905998" cy="4613695"/>
          </a:xfrm>
        </p:spPr>
        <p:txBody>
          <a:bodyPr>
            <a:normAutofit/>
          </a:bodyPr>
          <a:lstStyle/>
          <a:p>
            <a:r>
              <a:rPr lang="ko-KR" altLang="en-US" dirty="0"/>
              <a:t>웹 사이트의 목적을 이행하는 서버 측 소프트웨어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검색 사이트 </a:t>
            </a:r>
            <a:r>
              <a:rPr lang="en-US" altLang="ko-KR" dirty="0"/>
              <a:t>– </a:t>
            </a:r>
            <a:r>
              <a:rPr lang="ko-KR" altLang="en-US" dirty="0"/>
              <a:t>검색 웹 서버 응용프로그램 필요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번역 사이트 </a:t>
            </a:r>
            <a:r>
              <a:rPr lang="en-US" altLang="ko-KR" dirty="0"/>
              <a:t>– </a:t>
            </a:r>
            <a:r>
              <a:rPr lang="ko-KR" altLang="en-US" dirty="0"/>
              <a:t>번역 웹 서버 응용프로그램 필요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회원 관리 사이트 </a:t>
            </a:r>
            <a:r>
              <a:rPr lang="en-US" altLang="ko-KR" dirty="0"/>
              <a:t>– </a:t>
            </a:r>
            <a:r>
              <a:rPr lang="ko-KR" altLang="en-US" dirty="0"/>
              <a:t>회원 관리 웹 서버 응용프로그램 필요</a:t>
            </a:r>
          </a:p>
          <a:p>
            <a:r>
              <a:rPr lang="ko-KR" altLang="en-US" dirty="0"/>
              <a:t>웹 서버 응용프로그램 개발 언어</a:t>
            </a:r>
            <a:endParaRPr lang="en-US" altLang="ko-KR" dirty="0"/>
          </a:p>
          <a:p>
            <a:pPr lvl="1"/>
            <a:r>
              <a:rPr lang="ko-KR" altLang="en-US" dirty="0"/>
              <a:t>서버용 자바스크립트</a:t>
            </a:r>
            <a:endParaRPr lang="en-US" altLang="ko-KR" dirty="0"/>
          </a:p>
          <a:p>
            <a:pPr lvl="1"/>
            <a:r>
              <a:rPr lang="en-US" altLang="ko-KR" dirty="0"/>
              <a:t>JSP(Java Server Page) – Java</a:t>
            </a:r>
            <a:r>
              <a:rPr lang="ko-KR" altLang="en-US" dirty="0"/>
              <a:t>의 스크립트 언어</a:t>
            </a:r>
            <a:endParaRPr lang="en-US" altLang="ko-KR" dirty="0"/>
          </a:p>
          <a:p>
            <a:pPr lvl="1"/>
            <a:r>
              <a:rPr lang="en-US" altLang="ko-KR" dirty="0"/>
              <a:t>Java –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 err="1"/>
              <a:t>서블릿</a:t>
            </a:r>
            <a:endParaRPr lang="en-US" altLang="ko-KR" dirty="0"/>
          </a:p>
          <a:p>
            <a:pPr lvl="1"/>
            <a:r>
              <a:rPr lang="en-US" altLang="ko-KR" dirty="0"/>
              <a:t>C/C++</a:t>
            </a:r>
          </a:p>
          <a:p>
            <a:pPr lvl="1"/>
            <a:r>
              <a:rPr lang="en-US" altLang="ko-KR" dirty="0"/>
              <a:t>PHP, Perl, Python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5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5385" y="376452"/>
            <a:ext cx="9905998" cy="809297"/>
          </a:xfrm>
        </p:spPr>
        <p:txBody>
          <a:bodyPr/>
          <a:lstStyle/>
          <a:p>
            <a:r>
              <a:rPr lang="ko-KR" altLang="en-US" dirty="0"/>
              <a:t>문자 세트와 문자 </a:t>
            </a:r>
            <a:r>
              <a:rPr lang="ko-KR" altLang="en-US" dirty="0" err="1"/>
              <a:t>인코딩에</a:t>
            </a:r>
            <a:r>
              <a:rPr lang="ko-KR" altLang="en-US" dirty="0"/>
              <a:t> 대한 이해</a:t>
            </a:r>
            <a:endParaRPr lang="en-US" dirty="0"/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752529" y="1471448"/>
            <a:ext cx="9905998" cy="35630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>
                <a:solidFill>
                  <a:schemeClr val="tx1"/>
                </a:solidFill>
              </a:rPr>
              <a:t>컴퓨터를 이용해 만드는 문서는 서로 다른 문자 세트를 사용한다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문자 세트</a:t>
            </a:r>
            <a:r>
              <a:rPr lang="en-US" altLang="ko-KR" dirty="0">
                <a:solidFill>
                  <a:schemeClr val="tx1"/>
                </a:solidFill>
              </a:rPr>
              <a:t>(character set)</a:t>
            </a: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사용자가 입력한 문자는 해당 프로그램이 사용하는 문자 세트에 따라 문자 코드로 표현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서로 다른 문자 표현법은 특별한 문자 </a:t>
            </a:r>
            <a:r>
              <a:rPr lang="ko-KR" altLang="en-US" dirty="0" err="1">
                <a:solidFill>
                  <a:schemeClr val="tx1"/>
                </a:solidFill>
              </a:rPr>
              <a:t>인코딩을</a:t>
            </a:r>
            <a:r>
              <a:rPr lang="ko-KR" altLang="en-US" dirty="0">
                <a:solidFill>
                  <a:schemeClr val="tx1"/>
                </a:solidFill>
              </a:rPr>
              <a:t> 필요로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ko-KR" altLang="en-US" dirty="0" err="1">
                <a:solidFill>
                  <a:schemeClr val="tx1"/>
                </a:solidFill>
              </a:rPr>
              <a:t>문자세트는</a:t>
            </a:r>
            <a:r>
              <a:rPr lang="ko-KR" altLang="en-US" dirty="0">
                <a:solidFill>
                  <a:schemeClr val="tx1"/>
                </a:solidFill>
              </a:rPr>
              <a:t> 이러한 문자 표현법의 표준을 집합하여 놓은 것을 의미한다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서로 다른 응용 프로그램이 사용하는 문자 세트가 다른 경우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정보의 교환은 어려워진다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한 사람은 </a:t>
            </a:r>
            <a:r>
              <a:rPr lang="en-US" altLang="ko-KR" dirty="0">
                <a:solidFill>
                  <a:schemeClr val="tx1"/>
                </a:solidFill>
              </a:rPr>
              <a:t>A </a:t>
            </a:r>
            <a:r>
              <a:rPr lang="ko-KR" altLang="en-US" dirty="0">
                <a:solidFill>
                  <a:schemeClr val="tx1"/>
                </a:solidFill>
              </a:rPr>
              <a:t>라는 문자 세트를 이용하고 다른 사람은  </a:t>
            </a:r>
            <a:r>
              <a:rPr lang="en-US" altLang="ko-KR" dirty="0">
                <a:solidFill>
                  <a:schemeClr val="tx1"/>
                </a:solidFill>
              </a:rPr>
              <a:t>B </a:t>
            </a:r>
            <a:r>
              <a:rPr lang="ko-KR" altLang="en-US" dirty="0">
                <a:solidFill>
                  <a:schemeClr val="tx1"/>
                </a:solidFill>
              </a:rPr>
              <a:t>라는 문자 세트를 사용하면 정보를 주고 받을 수 없다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해결 방법은 통일된 문자 세트를 사용하고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문서에 어떤 문자 세트가 사용 </a:t>
            </a:r>
            <a:r>
              <a:rPr lang="ko-KR" altLang="en-US" dirty="0" err="1">
                <a:solidFill>
                  <a:schemeClr val="tx1"/>
                </a:solidFill>
              </a:rPr>
              <a:t>되었는</a:t>
            </a:r>
            <a:r>
              <a:rPr lang="ko-KR" altLang="en-US" dirty="0">
                <a:solidFill>
                  <a:schemeClr val="tx1"/>
                </a:solidFill>
              </a:rPr>
              <a:t> 지를 알아야 한다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09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14097"/>
          </a:xfrm>
        </p:spPr>
        <p:txBody>
          <a:bodyPr/>
          <a:lstStyle/>
          <a:p>
            <a:r>
              <a:rPr lang="ko-KR" altLang="en-US" dirty="0"/>
              <a:t>코드의 종류</a:t>
            </a:r>
            <a:r>
              <a:rPr lang="en-US" altLang="ko-KR" dirty="0"/>
              <a:t>:</a:t>
            </a:r>
            <a:r>
              <a:rPr lang="ko-KR" altLang="en-US" dirty="0"/>
              <a:t> 아스키 문자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566041"/>
            <a:ext cx="9905998" cy="422515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아스키</a:t>
            </a:r>
            <a:r>
              <a:rPr lang="en-US" altLang="ko-KR" dirty="0">
                <a:solidFill>
                  <a:schemeClr val="tx1"/>
                </a:solidFill>
              </a:rPr>
              <a:t>(ASCII, </a:t>
            </a:r>
            <a:r>
              <a:rPr lang="en-US" altLang="ko-KR" dirty="0" err="1">
                <a:solidFill>
                  <a:schemeClr val="tx1"/>
                </a:solidFill>
              </a:rPr>
              <a:t>american</a:t>
            </a:r>
            <a:r>
              <a:rPr lang="en-US" altLang="ko-KR" dirty="0">
                <a:solidFill>
                  <a:schemeClr val="tx1"/>
                </a:solidFill>
              </a:rPr>
              <a:t> standard code for information interchange)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정보 교환을 위한 미국 표준 부호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의 영문약자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컴퓨터에서 영문과 숫자를 표현하기 위해 </a:t>
            </a:r>
            <a:r>
              <a:rPr lang="en-US" altLang="ko-KR" dirty="0">
                <a:solidFill>
                  <a:schemeClr val="tx1"/>
                </a:solidFill>
              </a:rPr>
              <a:t>1960’s</a:t>
            </a:r>
            <a:r>
              <a:rPr lang="ko-KR" altLang="en-US" dirty="0">
                <a:solidFill>
                  <a:schemeClr val="tx1"/>
                </a:solidFill>
              </a:rPr>
              <a:t>부터 사용해온 가장 대표적인 문자 코드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아스키 문자 세트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아스키 문자 코드의 집합</a:t>
            </a:r>
            <a:r>
              <a:rPr lang="en-US" altLang="ko-KR" dirty="0">
                <a:solidFill>
                  <a:schemeClr val="tx1"/>
                </a:solidFill>
              </a:rPr>
              <a:t>, 7</a:t>
            </a:r>
            <a:r>
              <a:rPr lang="ko-KR" altLang="en-US" dirty="0">
                <a:solidFill>
                  <a:schemeClr val="tx1"/>
                </a:solidFill>
              </a:rPr>
              <a:t>비트 </a:t>
            </a:r>
            <a:r>
              <a:rPr lang="ko-KR" altLang="en-US" dirty="0" err="1">
                <a:solidFill>
                  <a:schemeClr val="tx1"/>
                </a:solidFill>
              </a:rPr>
              <a:t>인코딩</a:t>
            </a:r>
            <a:r>
              <a:rPr lang="ko-KR" altLang="en-US" dirty="0">
                <a:solidFill>
                  <a:schemeClr val="tx1"/>
                </a:solidFill>
              </a:rPr>
              <a:t> 사용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7</a:t>
            </a:r>
            <a:r>
              <a:rPr lang="ko-KR" altLang="en-US" dirty="0">
                <a:solidFill>
                  <a:schemeClr val="tx1"/>
                </a:solidFill>
              </a:rPr>
              <a:t>비트 표준 아스키 문자 세트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0~31, 127(33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인쇄 불가능한 문자를 표현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32~126 (95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영문 알파벳 대소문자 </a:t>
            </a:r>
            <a:r>
              <a:rPr lang="en-US" altLang="ko-KR" dirty="0">
                <a:solidFill>
                  <a:schemeClr val="tx1"/>
                </a:solidFill>
              </a:rPr>
              <a:t>(52), </a:t>
            </a:r>
            <a:r>
              <a:rPr lang="ko-KR" altLang="en-US" dirty="0">
                <a:solidFill>
                  <a:schemeClr val="tx1"/>
                </a:solidFill>
              </a:rPr>
              <a:t>숫자 </a:t>
            </a:r>
            <a:r>
              <a:rPr lang="en-US" altLang="ko-KR" dirty="0">
                <a:solidFill>
                  <a:schemeClr val="tx1"/>
                </a:solidFill>
              </a:rPr>
              <a:t>(10), </a:t>
            </a:r>
            <a:r>
              <a:rPr lang="ko-KR" altLang="en-US" dirty="0">
                <a:solidFill>
                  <a:schemeClr val="tx1"/>
                </a:solidFill>
              </a:rPr>
              <a:t>구두법 기호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등의 특수 문자 </a:t>
            </a:r>
            <a:r>
              <a:rPr lang="en-US" altLang="ko-KR" dirty="0">
                <a:solidFill>
                  <a:schemeClr val="tx1"/>
                </a:solidFill>
              </a:rPr>
              <a:t>(32), </a:t>
            </a:r>
            <a:r>
              <a:rPr lang="ko-KR" altLang="en-US" dirty="0">
                <a:solidFill>
                  <a:schemeClr val="tx1"/>
                </a:solidFill>
              </a:rPr>
              <a:t>공백 </a:t>
            </a:r>
            <a:r>
              <a:rPr lang="en-US" altLang="ko-KR" dirty="0">
                <a:solidFill>
                  <a:schemeClr val="tx1"/>
                </a:solidFill>
              </a:rPr>
              <a:t>(1)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00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BAB2E372-BD15-6447-B5C4-C6424112ADE7}"/>
              </a:ext>
            </a:extLst>
          </p:cNvPr>
          <p:cNvSpPr/>
          <p:nvPr/>
        </p:nvSpPr>
        <p:spPr>
          <a:xfrm>
            <a:off x="4410278" y="609600"/>
            <a:ext cx="7358063" cy="5273675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1B9E2-52F5-0541-BE6C-999949E8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아스키 </a:t>
            </a:r>
            <a:r>
              <a:rPr lang="ko-KR" altLang="en-US" sz="2800" dirty="0" err="1"/>
              <a:t>코드표</a:t>
            </a:r>
            <a:endParaRPr lang="en-US" sz="2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5EBD05-B666-4D18-8961-541434318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4F370D-3AF6-2941-9FAA-544DBFAD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61700"/>
            <a:ext cx="6916633" cy="501455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16657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3" y="609600"/>
            <a:ext cx="9905998" cy="1114097"/>
          </a:xfrm>
        </p:spPr>
        <p:txBody>
          <a:bodyPr/>
          <a:lstStyle/>
          <a:p>
            <a:r>
              <a:rPr lang="ko-KR" altLang="en-US" dirty="0"/>
              <a:t>확장 아스키 문자 세트</a:t>
            </a:r>
            <a:endParaRPr lang="en-US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>
          <a:xfrm>
            <a:off x="1141413" y="1870841"/>
            <a:ext cx="9905998" cy="3405352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ko-KR" dirty="0">
                <a:solidFill>
                  <a:schemeClr val="tx1"/>
                </a:solidFill>
              </a:rPr>
              <a:t>8</a:t>
            </a:r>
            <a:r>
              <a:rPr lang="ko-KR" altLang="en-US" dirty="0">
                <a:solidFill>
                  <a:schemeClr val="tx1"/>
                </a:solidFill>
              </a:rPr>
              <a:t>비트 확장</a:t>
            </a:r>
            <a:r>
              <a:rPr lang="en-US" altLang="ko-KR" dirty="0">
                <a:solidFill>
                  <a:schemeClr val="tx1"/>
                </a:solidFill>
              </a:rPr>
              <a:t>(extended) </a:t>
            </a:r>
            <a:r>
              <a:rPr lang="ko-KR" altLang="en-US" dirty="0">
                <a:solidFill>
                  <a:schemeClr val="tx1"/>
                </a:solidFill>
              </a:rPr>
              <a:t>아스키 문자 세트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Lower ASCII: 0~127 </a:t>
            </a:r>
          </a:p>
          <a:p>
            <a:pPr lvl="1"/>
            <a:r>
              <a:rPr lang="en-US" dirty="0"/>
              <a:t>Higher ASCII: 128 ~ 255 =&gt; </a:t>
            </a:r>
            <a:r>
              <a:rPr lang="ko-KR" altLang="en-US" dirty="0"/>
              <a:t>이 부분이 기존의 아스키 문자 세트에 추가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/>
              <a:t>추가로 </a:t>
            </a:r>
            <a:r>
              <a:rPr lang="en-US" altLang="ko-KR" dirty="0"/>
              <a:t>128</a:t>
            </a:r>
            <a:r>
              <a:rPr lang="ko-KR" altLang="en-US" dirty="0"/>
              <a:t>개 외국 문자나 그래픽 문자 포함</a:t>
            </a:r>
          </a:p>
          <a:p>
            <a:pPr lvl="1"/>
            <a:r>
              <a:rPr lang="ko-KR" altLang="en-US" dirty="0"/>
              <a:t>프로그램으로 변경 가능</a:t>
            </a:r>
          </a:p>
          <a:p>
            <a:pPr lvl="1"/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소프트웨어 제조사 별로 다름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8040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5082" y="518948"/>
            <a:ext cx="9905998" cy="1095703"/>
          </a:xfrm>
        </p:spPr>
        <p:txBody>
          <a:bodyPr/>
          <a:lstStyle/>
          <a:p>
            <a:r>
              <a:rPr lang="en-US" altLang="ko-KR" dirty="0"/>
              <a:t>ANSI </a:t>
            </a:r>
            <a:r>
              <a:rPr lang="ko-KR" altLang="en-US" dirty="0"/>
              <a:t>코드와 </a:t>
            </a:r>
            <a:r>
              <a:rPr lang="en-US" altLang="ko-KR" dirty="0"/>
              <a:t>Windows-1252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2" y="1513490"/>
            <a:ext cx="10073125" cy="4698123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ANSI(</a:t>
            </a:r>
            <a:r>
              <a:rPr lang="en-US" altLang="ko-KR" dirty="0" err="1">
                <a:solidFill>
                  <a:schemeClr val="tx1"/>
                </a:solidFill>
              </a:rPr>
              <a:t>american</a:t>
            </a:r>
            <a:r>
              <a:rPr lang="en-US" altLang="ko-KR" dirty="0">
                <a:solidFill>
                  <a:schemeClr val="tx1"/>
                </a:solidFill>
              </a:rPr>
              <a:t> national standards institute)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미국 국가 표준 협회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의 영문약자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미국 내 산업표준을 제정하는 비영리 기구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ko-KR" altLang="en-US" dirty="0" err="1">
                <a:solidFill>
                  <a:schemeClr val="tx1"/>
                </a:solidFill>
              </a:rPr>
              <a:t>국제표준화기구</a:t>
            </a:r>
            <a:r>
              <a:rPr lang="en-US" altLang="ko-KR" dirty="0">
                <a:solidFill>
                  <a:schemeClr val="tx1"/>
                </a:solidFill>
              </a:rPr>
              <a:t>(ISO)</a:t>
            </a:r>
            <a:r>
              <a:rPr lang="ko-KR" altLang="en-US" dirty="0">
                <a:solidFill>
                  <a:schemeClr val="tx1"/>
                </a:solidFill>
              </a:rPr>
              <a:t>와 공통으로 채택한 규격 다수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MS </a:t>
            </a:r>
            <a:r>
              <a:rPr lang="ko-KR" altLang="en-US" dirty="0">
                <a:solidFill>
                  <a:schemeClr val="tx1"/>
                </a:solidFill>
              </a:rPr>
              <a:t>윈도우의 </a:t>
            </a:r>
            <a:r>
              <a:rPr lang="en-US" altLang="ko-KR" dirty="0">
                <a:solidFill>
                  <a:schemeClr val="tx1"/>
                </a:solidFill>
              </a:rPr>
              <a:t>ANSI </a:t>
            </a:r>
            <a:r>
              <a:rPr lang="ko-KR" altLang="en-US" dirty="0">
                <a:solidFill>
                  <a:schemeClr val="tx1"/>
                </a:solidFill>
              </a:rPr>
              <a:t>코드 페이지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대표적인 </a:t>
            </a:r>
            <a:r>
              <a:rPr lang="en-US" altLang="ko-KR" dirty="0">
                <a:solidFill>
                  <a:schemeClr val="tx1"/>
                </a:solidFill>
              </a:rPr>
              <a:t>8</a:t>
            </a:r>
            <a:r>
              <a:rPr lang="ko-KR" altLang="en-US" dirty="0">
                <a:solidFill>
                  <a:schemeClr val="tx1"/>
                </a:solidFill>
              </a:rPr>
              <a:t>비트 확장 아스키 문자 </a:t>
            </a:r>
            <a:r>
              <a:rPr lang="ko-KR" altLang="en-US" dirty="0" err="1">
                <a:solidFill>
                  <a:schemeClr val="tx1"/>
                </a:solidFill>
              </a:rPr>
              <a:t>인코딩</a:t>
            </a:r>
            <a:r>
              <a:rPr lang="ko-KR" altLang="en-US" dirty="0">
                <a:solidFill>
                  <a:schemeClr val="tx1"/>
                </a:solidFill>
              </a:rPr>
              <a:t> 방법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7</a:t>
            </a:r>
            <a:r>
              <a:rPr lang="ko-KR" altLang="en-US" dirty="0">
                <a:solidFill>
                  <a:schemeClr val="tx1"/>
                </a:solidFill>
              </a:rPr>
              <a:t>비트 아스키 코드에 유럽 문자 추가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실제로는 </a:t>
            </a:r>
            <a:r>
              <a:rPr lang="en-US" altLang="ko-KR" dirty="0">
                <a:solidFill>
                  <a:schemeClr val="tx1"/>
                </a:solidFill>
              </a:rPr>
              <a:t>ANSI </a:t>
            </a:r>
            <a:r>
              <a:rPr lang="ko-KR" altLang="en-US" dirty="0">
                <a:solidFill>
                  <a:schemeClr val="tx1"/>
                </a:solidFill>
              </a:rPr>
              <a:t>표준으로 채택되지 못함</a:t>
            </a: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인터넷 할당 번호 관리기관 </a:t>
            </a:r>
            <a:r>
              <a:rPr lang="en-US" altLang="ko-KR" dirty="0">
                <a:solidFill>
                  <a:schemeClr val="tx1"/>
                </a:solidFill>
              </a:rPr>
              <a:t>IANA</a:t>
            </a:r>
            <a:r>
              <a:rPr lang="ko-KR" altLang="en-US" dirty="0">
                <a:solidFill>
                  <a:schemeClr val="tx1"/>
                </a:solidFill>
              </a:rPr>
              <a:t>에서 정식 승인 받은 이름은 </a:t>
            </a:r>
            <a:r>
              <a:rPr lang="en-US" altLang="ko-KR" dirty="0">
                <a:solidFill>
                  <a:schemeClr val="tx1"/>
                </a:solidFill>
              </a:rPr>
              <a:t>Windows-1252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98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제목 1"/>
          <p:cNvSpPr>
            <a:spLocks noGrp="1"/>
          </p:cNvSpPr>
          <p:nvPr>
            <p:ph type="title"/>
          </p:nvPr>
        </p:nvSpPr>
        <p:spPr>
          <a:xfrm>
            <a:off x="458241" y="296653"/>
            <a:ext cx="9905998" cy="1080121"/>
          </a:xfrm>
        </p:spPr>
        <p:txBody>
          <a:bodyPr/>
          <a:lstStyle/>
          <a:p>
            <a:pPr eaLnBrk="1" hangingPunct="1"/>
            <a:r>
              <a:rPr lang="ko-KR" altLang="en-US" dirty="0"/>
              <a:t>윈도우 </a:t>
            </a:r>
            <a:r>
              <a:rPr lang="en-US" altLang="ko-KR" dirty="0"/>
              <a:t>ANSI </a:t>
            </a:r>
            <a:r>
              <a:rPr lang="ko-KR" altLang="en-US" dirty="0"/>
              <a:t>코드와 유니코드 차이점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781" y="1772817"/>
            <a:ext cx="5427395" cy="462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2"/>
          <p:cNvSpPr>
            <a:spLocks noChangeArrowheads="1"/>
          </p:cNvSpPr>
          <p:nvPr/>
        </p:nvSpPr>
        <p:spPr bwMode="auto">
          <a:xfrm>
            <a:off x="8556634" y="2204864"/>
            <a:ext cx="1559450" cy="1080120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/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0x00~7F ☞</a:t>
            </a:r>
            <a:br>
              <a:rPr lang="ko-KR" altLang="en-US" sz="2000" dirty="0">
                <a:solidFill>
                  <a:schemeClr val="bg1"/>
                </a:solidFill>
                <a:latin typeface="+mn-ea"/>
              </a:rPr>
            </a:b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표준 아스키</a:t>
            </a:r>
            <a:br>
              <a:rPr lang="ko-KR" altLang="en-US" sz="2000" dirty="0">
                <a:solidFill>
                  <a:schemeClr val="bg1"/>
                </a:solidFill>
                <a:latin typeface="+mn-ea"/>
              </a:rPr>
            </a:b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문자 코드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 flipV="1">
            <a:off x="8086066" y="2744924"/>
            <a:ext cx="470567" cy="0"/>
          </a:xfrm>
          <a:prstGeom prst="line">
            <a:avLst/>
          </a:prstGeom>
          <a:noFill/>
          <a:ln w="76200">
            <a:solidFill>
              <a:srgbClr val="00B0F0"/>
            </a:solidFill>
            <a:round/>
            <a:headEnd type="triangle" w="med" len="med"/>
            <a:tailEnd type="none" w="sm" len="sm"/>
          </a:ln>
        </p:spPr>
        <p:txBody>
          <a:bodyPr wrap="none" anchor="ctr"/>
          <a:lstStyle/>
          <a:p>
            <a:pPr algn="ctr"/>
            <a:endParaRPr lang="en-US" sz="2000">
              <a:latin typeface="+mn-ea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7637124" y="2060848"/>
            <a:ext cx="448942" cy="1350172"/>
          </a:xfrm>
          <a:prstGeom prst="ellipse">
            <a:avLst/>
          </a:prstGeom>
          <a:noFill/>
          <a:ln w="76200">
            <a:solidFill>
              <a:srgbClr val="00B0F0"/>
            </a:solidFill>
            <a:round/>
            <a:headEnd/>
            <a:tailEnd type="none" w="sm" len="sm"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</a:pPr>
            <a:endParaRPr lang="ko-KR" altLang="en-US" sz="2000">
              <a:latin typeface="+mn-ea"/>
            </a:endParaRPr>
          </a:p>
        </p:txBody>
      </p:sp>
      <p:sp>
        <p:nvSpPr>
          <p:cNvPr id="11" name="직사각형 42"/>
          <p:cNvSpPr>
            <a:spLocks noChangeArrowheads="1"/>
          </p:cNvSpPr>
          <p:nvPr/>
        </p:nvSpPr>
        <p:spPr bwMode="auto">
          <a:xfrm>
            <a:off x="8556634" y="3645024"/>
            <a:ext cx="1559450" cy="108012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/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0x80~FF ☞</a:t>
            </a:r>
            <a:br>
              <a:rPr lang="ko-KR" altLang="en-US" sz="2000" dirty="0">
                <a:solidFill>
                  <a:schemeClr val="bg1"/>
                </a:solidFill>
                <a:latin typeface="+mn-ea"/>
              </a:rPr>
            </a:b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확장 아스키</a:t>
            </a:r>
            <a:br>
              <a:rPr lang="ko-KR" altLang="en-US" sz="2000" dirty="0">
                <a:solidFill>
                  <a:schemeClr val="bg1"/>
                </a:solidFill>
                <a:latin typeface="+mn-ea"/>
              </a:rPr>
            </a:b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문자 코드</a:t>
            </a: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H="1" flipV="1">
            <a:off x="8086066" y="4185084"/>
            <a:ext cx="470567" cy="0"/>
          </a:xfrm>
          <a:prstGeom prst="line">
            <a:avLst/>
          </a:prstGeom>
          <a:noFill/>
          <a:ln w="76200">
            <a:solidFill>
              <a:srgbClr val="92D050"/>
            </a:solidFill>
            <a:round/>
            <a:headEnd type="triangle" w="med" len="med"/>
            <a:tailEnd type="none" w="sm" len="sm"/>
          </a:ln>
        </p:spPr>
        <p:txBody>
          <a:bodyPr wrap="none" anchor="ctr"/>
          <a:lstStyle/>
          <a:p>
            <a:pPr algn="ctr"/>
            <a:endParaRPr lang="en-US" sz="2000">
              <a:latin typeface="+mn-ea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7637124" y="3544584"/>
            <a:ext cx="448942" cy="1396584"/>
          </a:xfrm>
          <a:prstGeom prst="ellipse">
            <a:avLst/>
          </a:prstGeom>
          <a:noFill/>
          <a:ln w="76200">
            <a:solidFill>
              <a:srgbClr val="92D050"/>
            </a:solidFill>
            <a:round/>
            <a:headEnd/>
            <a:tailEnd type="none" w="sm" len="sm"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</a:pPr>
            <a:endParaRPr lang="ko-KR" altLang="en-US" sz="2000">
              <a:latin typeface="+mn-ea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H="1" flipV="1">
            <a:off x="6914250" y="5638007"/>
            <a:ext cx="1197975" cy="0"/>
          </a:xfrm>
          <a:prstGeom prst="line">
            <a:avLst/>
          </a:prstGeom>
          <a:noFill/>
          <a:ln w="76200">
            <a:solidFill>
              <a:srgbClr val="CC66FF"/>
            </a:solidFill>
            <a:round/>
            <a:headEnd type="triangle" w="med" len="med"/>
            <a:tailEnd type="none" w="sm" len="sm"/>
          </a:ln>
        </p:spPr>
        <p:txBody>
          <a:bodyPr wrap="none" anchor="ctr"/>
          <a:lstStyle/>
          <a:p>
            <a:pPr algn="ctr"/>
            <a:endParaRPr lang="en-US" sz="2000">
              <a:latin typeface="+mn-ea"/>
            </a:endParaRPr>
          </a:p>
        </p:txBody>
      </p:sp>
      <p:sp>
        <p:nvSpPr>
          <p:cNvPr id="17" name="직사각형 42"/>
          <p:cNvSpPr>
            <a:spLocks noChangeArrowheads="1"/>
          </p:cNvSpPr>
          <p:nvPr/>
        </p:nvSpPr>
        <p:spPr bwMode="auto">
          <a:xfrm>
            <a:off x="8112225" y="5320222"/>
            <a:ext cx="2147877" cy="701066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윈도우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ANSI</a:t>
            </a:r>
            <a:br>
              <a:rPr lang="en-US" altLang="ko-KR" sz="2000" dirty="0">
                <a:solidFill>
                  <a:schemeClr val="bg1"/>
                </a:solidFill>
                <a:latin typeface="+mn-ea"/>
              </a:rPr>
            </a:b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코드와 다른 부분</a:t>
            </a: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H="1">
            <a:off x="6096000" y="1547285"/>
            <a:ext cx="1990065" cy="2138862"/>
          </a:xfrm>
          <a:prstGeom prst="line">
            <a:avLst/>
          </a:prstGeom>
          <a:noFill/>
          <a:ln w="76200">
            <a:solidFill>
              <a:srgbClr val="FF9966"/>
            </a:solidFill>
            <a:round/>
            <a:headEnd type="triangle" w="med" len="med"/>
            <a:tailEnd type="none" w="sm" len="sm"/>
          </a:ln>
        </p:spPr>
        <p:txBody>
          <a:bodyPr wrap="none" anchor="ctr"/>
          <a:lstStyle/>
          <a:p>
            <a:pPr algn="ctr"/>
            <a:endParaRPr lang="en-US" sz="2000">
              <a:latin typeface="+mn-ea"/>
            </a:endParaRPr>
          </a:p>
        </p:txBody>
      </p:sp>
      <p:sp>
        <p:nvSpPr>
          <p:cNvPr id="19" name="직사각형 42"/>
          <p:cNvSpPr>
            <a:spLocks noChangeArrowheads="1"/>
          </p:cNvSpPr>
          <p:nvPr/>
        </p:nvSpPr>
        <p:spPr bwMode="auto">
          <a:xfrm>
            <a:off x="8096786" y="1196752"/>
            <a:ext cx="1455599" cy="701066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/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유니코드와</a:t>
            </a:r>
            <a:br>
              <a:rPr lang="ko-KR" altLang="en-US" sz="2000" dirty="0">
                <a:solidFill>
                  <a:schemeClr val="bg1"/>
                </a:solidFill>
                <a:latin typeface="+mn-ea"/>
              </a:rPr>
            </a:b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다른 부분</a:t>
            </a:r>
          </a:p>
        </p:txBody>
      </p:sp>
    </p:spTree>
    <p:extLst>
      <p:ext uri="{BB962C8B-B14F-4D97-AF65-F5344CB8AC3E}">
        <p14:creationId xmlns:p14="http://schemas.microsoft.com/office/powerpoint/2010/main" val="125649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제목 1"/>
          <p:cNvSpPr>
            <a:spLocks noGrp="1"/>
          </p:cNvSpPr>
          <p:nvPr>
            <p:ph type="title"/>
          </p:nvPr>
        </p:nvSpPr>
        <p:spPr>
          <a:xfrm>
            <a:off x="826103" y="493986"/>
            <a:ext cx="9905998" cy="938048"/>
          </a:xfrm>
        </p:spPr>
        <p:txBody>
          <a:bodyPr/>
          <a:lstStyle/>
          <a:p>
            <a:pPr eaLnBrk="1" hangingPunct="1"/>
            <a:r>
              <a:rPr lang="ko-KR" altLang="en-US" dirty="0"/>
              <a:t>유니코드</a:t>
            </a:r>
          </a:p>
        </p:txBody>
      </p:sp>
      <p:sp>
        <p:nvSpPr>
          <p:cNvPr id="65538" name="내용 개체 틀 2"/>
          <p:cNvSpPr>
            <a:spLocks noGrp="1"/>
          </p:cNvSpPr>
          <p:nvPr>
            <p:ph idx="1"/>
          </p:nvPr>
        </p:nvSpPr>
        <p:spPr>
          <a:xfrm>
            <a:off x="1015288" y="1432033"/>
            <a:ext cx="10167719" cy="4758559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유니코드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unicode</a:t>
            </a:r>
            <a:r>
              <a:rPr lang="en-US" altLang="ko-KR" dirty="0">
                <a:solidFill>
                  <a:schemeClr val="tx1"/>
                </a:solidFill>
              </a:rPr>
              <a:t>, universal code, </a:t>
            </a:r>
            <a:r>
              <a:rPr lang="ko-KR" altLang="en-US" dirty="0">
                <a:solidFill>
                  <a:schemeClr val="tx1"/>
                </a:solidFill>
              </a:rPr>
              <a:t>만국공통 코드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본래 </a:t>
            </a:r>
            <a:r>
              <a:rPr lang="en-US" altLang="ko-KR" dirty="0">
                <a:solidFill>
                  <a:schemeClr val="tx1"/>
                </a:solidFill>
              </a:rPr>
              <a:t>IBM, </a:t>
            </a:r>
            <a:r>
              <a:rPr lang="ko-KR" altLang="en-US" dirty="0">
                <a:solidFill>
                  <a:schemeClr val="tx1"/>
                </a:solidFill>
              </a:rPr>
              <a:t>애플</a:t>
            </a:r>
            <a:r>
              <a:rPr lang="en-US" altLang="ko-KR" dirty="0">
                <a:solidFill>
                  <a:schemeClr val="tx1"/>
                </a:solidFill>
              </a:rPr>
              <a:t>, MS</a:t>
            </a:r>
            <a:r>
              <a:rPr lang="ko-KR" altLang="en-US" dirty="0">
                <a:solidFill>
                  <a:schemeClr val="tx1"/>
                </a:solidFill>
              </a:rPr>
              <a:t> 등이 설립한 컨소시엄 명칭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전 세계 언어의 문자 코드를 모두 포함하려는 컴퓨터 산업계의 국제 표준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1990’s</a:t>
            </a:r>
            <a:r>
              <a:rPr lang="ko-KR" altLang="en-US" dirty="0">
                <a:solidFill>
                  <a:schemeClr val="tx1"/>
                </a:solidFill>
              </a:rPr>
              <a:t>부터 계속 제정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공식 명칭은 </a:t>
            </a:r>
            <a:r>
              <a:rPr lang="en-US" altLang="ko-KR" dirty="0">
                <a:solidFill>
                  <a:schemeClr val="tx1"/>
                </a:solidFill>
              </a:rPr>
              <a:t>ISO/IEC 10646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XML, Java, MS .NET Framework </a:t>
            </a:r>
            <a:r>
              <a:rPr lang="ko-KR" altLang="en-US" dirty="0">
                <a:solidFill>
                  <a:schemeClr val="tx1"/>
                </a:solidFill>
              </a:rPr>
              <a:t>등 인터넷 언어와 윈도우 등 많은 운영체제에 채택되어 급속히 대중화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U+0000~10FFFF </a:t>
            </a:r>
            <a:r>
              <a:rPr lang="ko-KR" altLang="en-US" dirty="0">
                <a:solidFill>
                  <a:schemeClr val="tx1"/>
                </a:solidFill>
              </a:rPr>
              <a:t>범위를 </a:t>
            </a:r>
            <a:r>
              <a:rPr lang="en-US" altLang="ko-KR" dirty="0">
                <a:solidFill>
                  <a:schemeClr val="tx1"/>
                </a:solidFill>
              </a:rPr>
              <a:t>0000~FFFF </a:t>
            </a:r>
            <a:r>
              <a:rPr lang="ko-KR" altLang="en-US" dirty="0">
                <a:solidFill>
                  <a:schemeClr val="tx1"/>
                </a:solidFill>
              </a:rPr>
              <a:t>단위로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최대 </a:t>
            </a:r>
            <a:r>
              <a:rPr lang="en-US" altLang="ko-KR" dirty="0">
                <a:solidFill>
                  <a:schemeClr val="tx1"/>
                </a:solidFill>
              </a:rPr>
              <a:t>(17</a:t>
            </a:r>
            <a:r>
              <a:rPr lang="ko-KR" altLang="en-US" dirty="0">
                <a:solidFill>
                  <a:schemeClr val="tx1"/>
                </a:solidFill>
              </a:rPr>
              <a:t>판</a:t>
            </a:r>
            <a:r>
              <a:rPr lang="en-US" altLang="ko-KR" dirty="0">
                <a:solidFill>
                  <a:schemeClr val="tx1"/>
                </a:solidFill>
              </a:rPr>
              <a:t>)×(65,536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인 약 </a:t>
            </a:r>
            <a:r>
              <a:rPr lang="en-US" altLang="ko-KR" dirty="0">
                <a:solidFill>
                  <a:schemeClr val="tx1"/>
                </a:solidFill>
              </a:rPr>
              <a:t>100</a:t>
            </a:r>
            <a:r>
              <a:rPr lang="ko-KR" altLang="en-US" dirty="0">
                <a:solidFill>
                  <a:schemeClr val="tx1"/>
                </a:solidFill>
              </a:rPr>
              <a:t>만개의 문자 표현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만개 정도 문자 코드 할당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계속 추가 가능</a:t>
            </a:r>
          </a:p>
        </p:txBody>
      </p:sp>
    </p:spTree>
    <p:extLst>
      <p:ext uri="{BB962C8B-B14F-4D97-AF65-F5344CB8AC3E}">
        <p14:creationId xmlns:p14="http://schemas.microsoft.com/office/powerpoint/2010/main" val="2289037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제목 1"/>
          <p:cNvSpPr>
            <a:spLocks noGrp="1"/>
          </p:cNvSpPr>
          <p:nvPr>
            <p:ph type="title"/>
          </p:nvPr>
        </p:nvSpPr>
        <p:spPr>
          <a:xfrm>
            <a:off x="615896" y="430924"/>
            <a:ext cx="9905998" cy="893379"/>
          </a:xfrm>
        </p:spPr>
        <p:txBody>
          <a:bodyPr/>
          <a:lstStyle/>
          <a:p>
            <a:pPr eaLnBrk="1" hangingPunct="1"/>
            <a:r>
              <a:rPr lang="en-US" altLang="ko-KR" dirty="0"/>
              <a:t>UCS</a:t>
            </a:r>
            <a:r>
              <a:rPr lang="ko-KR" altLang="en-US" dirty="0"/>
              <a:t>와 </a:t>
            </a:r>
            <a:r>
              <a:rPr lang="en-US" altLang="ko-KR" dirty="0"/>
              <a:t>UTF</a:t>
            </a:r>
            <a:endParaRPr lang="ko-KR" altLang="en-US" dirty="0"/>
          </a:p>
        </p:txBody>
      </p:sp>
      <p:sp>
        <p:nvSpPr>
          <p:cNvPr id="68610" name="내용 개체 틀 2"/>
          <p:cNvSpPr>
            <a:spLocks noGrp="1"/>
          </p:cNvSpPr>
          <p:nvPr>
            <p:ph idx="1"/>
          </p:nvPr>
        </p:nvSpPr>
        <p:spPr>
          <a:xfrm>
            <a:off x="821768" y="1324303"/>
            <a:ext cx="9236632" cy="4971394"/>
          </a:xfrm>
        </p:spPr>
        <p:txBody>
          <a:bodyPr anchor="t">
            <a:normAutofit/>
          </a:bodyPr>
          <a:lstStyle/>
          <a:p>
            <a:pPr eaLnBrk="1" hangingPunct="1"/>
            <a:r>
              <a:rPr lang="ko-KR" altLang="en-US" dirty="0"/>
              <a:t>유니코드 문자의 대표적인 </a:t>
            </a:r>
            <a:r>
              <a:rPr lang="ko-KR" altLang="en-US" dirty="0" err="1"/>
              <a:t>인코딩</a:t>
            </a:r>
            <a:r>
              <a:rPr lang="ko-KR" altLang="en-US" dirty="0"/>
              <a:t> 방법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UCS(universal character set)</a:t>
            </a:r>
          </a:p>
          <a:p>
            <a:pPr lvl="2" eaLnBrk="1" hangingPunct="1"/>
            <a:r>
              <a:rPr lang="ko-KR" altLang="en-US" dirty="0">
                <a:solidFill>
                  <a:schemeClr val="tx1"/>
                </a:solidFill>
              </a:rPr>
              <a:t>문자 세트 자체로 </a:t>
            </a:r>
            <a:r>
              <a:rPr lang="en-US" altLang="ko-KR" dirty="0">
                <a:solidFill>
                  <a:schemeClr val="tx1"/>
                </a:solidFill>
              </a:rPr>
              <a:t>ISO/IEC </a:t>
            </a:r>
            <a:r>
              <a:rPr lang="ko-KR" altLang="en-US" dirty="0">
                <a:solidFill>
                  <a:schemeClr val="tx1"/>
                </a:solidFill>
              </a:rPr>
              <a:t>규격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8</a:t>
            </a:r>
            <a:r>
              <a:rPr lang="ko-KR" altLang="en-US" dirty="0">
                <a:solidFill>
                  <a:schemeClr val="tx1"/>
                </a:solidFill>
              </a:rPr>
              <a:t>비트에 바이트 대신 </a:t>
            </a:r>
            <a:r>
              <a:rPr lang="ko-KR" altLang="en-US" dirty="0" err="1">
                <a:solidFill>
                  <a:schemeClr val="tx1"/>
                </a:solidFill>
              </a:rPr>
              <a:t>옥텟</a:t>
            </a:r>
            <a:r>
              <a:rPr lang="en-US" altLang="ko-KR" dirty="0">
                <a:solidFill>
                  <a:schemeClr val="tx1"/>
                </a:solidFill>
              </a:rPr>
              <a:t>(octet)</a:t>
            </a:r>
            <a:r>
              <a:rPr lang="ko-KR" altLang="en-US" dirty="0">
                <a:solidFill>
                  <a:schemeClr val="tx1"/>
                </a:solidFill>
              </a:rPr>
              <a:t>이라는 단위 사용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UCS-2, UCS-4</a:t>
            </a:r>
          </a:p>
          <a:p>
            <a:pPr lvl="3"/>
            <a:r>
              <a:rPr lang="ko-KR" altLang="en-US" dirty="0">
                <a:solidFill>
                  <a:schemeClr val="tx1"/>
                </a:solidFill>
              </a:rPr>
              <a:t> 코드 길이가 </a:t>
            </a:r>
            <a:r>
              <a:rPr lang="en-US" altLang="ko-KR" dirty="0">
                <a:solidFill>
                  <a:schemeClr val="tx1"/>
                </a:solidFill>
              </a:rPr>
              <a:t>2,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바이트로 고정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UTF(</a:t>
            </a:r>
            <a:r>
              <a:rPr lang="en-US" altLang="ko-KR" dirty="0" err="1">
                <a:solidFill>
                  <a:schemeClr val="tx1"/>
                </a:solidFill>
              </a:rPr>
              <a:t>unicode</a:t>
            </a:r>
            <a:r>
              <a:rPr lang="en-US" altLang="ko-KR" dirty="0">
                <a:solidFill>
                  <a:schemeClr val="tx1"/>
                </a:solidFill>
              </a:rPr>
              <a:t> transformation format)</a:t>
            </a:r>
          </a:p>
          <a:p>
            <a:pPr lvl="2" eaLnBrk="1" hangingPunct="1"/>
            <a:r>
              <a:rPr lang="ko-KR" altLang="en-US" dirty="0">
                <a:solidFill>
                  <a:schemeClr val="tx1"/>
                </a:solidFill>
              </a:rPr>
              <a:t>유니코드 컨소시엄에서 만든 전송형식</a:t>
            </a:r>
            <a:endParaRPr lang="en-US" altLang="ko-KR" dirty="0">
              <a:solidFill>
                <a:schemeClr val="tx1"/>
              </a:solidFill>
            </a:endParaRPr>
          </a:p>
          <a:p>
            <a:pPr lvl="2" eaLnBrk="1" hangingPunct="1"/>
            <a:r>
              <a:rPr lang="ko-KR" altLang="en-US" dirty="0">
                <a:solidFill>
                  <a:schemeClr val="tx1"/>
                </a:solidFill>
              </a:rPr>
              <a:t>문자 코드의 비트 길이가 가변</a:t>
            </a:r>
            <a:endParaRPr lang="en-US" altLang="ko-KR" dirty="0">
              <a:solidFill>
                <a:schemeClr val="tx1"/>
              </a:solidFill>
            </a:endParaRPr>
          </a:p>
          <a:p>
            <a:pPr lvl="2" eaLnBrk="1" hangingPunct="1"/>
            <a:r>
              <a:rPr lang="en-US" altLang="ko-KR" dirty="0">
                <a:solidFill>
                  <a:schemeClr val="tx1"/>
                </a:solidFill>
              </a:rPr>
              <a:t>UFT-7, </a:t>
            </a:r>
            <a:r>
              <a:rPr lang="en-US" altLang="ko-KR" dirty="0">
                <a:solidFill>
                  <a:srgbClr val="C00000"/>
                </a:solidFill>
              </a:rPr>
              <a:t>UFT-8</a:t>
            </a:r>
            <a:r>
              <a:rPr lang="en-US" altLang="ko-KR" dirty="0">
                <a:solidFill>
                  <a:schemeClr val="tx1"/>
                </a:solidFill>
              </a:rPr>
              <a:t>, UFT-16, UFT-32</a:t>
            </a:r>
            <a:r>
              <a:rPr lang="ko-KR" altLang="en-US" dirty="0">
                <a:solidFill>
                  <a:schemeClr val="tx1"/>
                </a:solidFill>
              </a:rPr>
              <a:t>처럼 최소 비트 수 구분</a:t>
            </a:r>
          </a:p>
          <a:p>
            <a:pPr lvl="2" eaLnBrk="1" hangingPunct="1"/>
            <a:r>
              <a:rPr lang="en-US" altLang="ko-KR" dirty="0">
                <a:solidFill>
                  <a:schemeClr val="tx1"/>
                </a:solidFill>
              </a:rPr>
              <a:t>UTF-8,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UTF-16</a:t>
            </a:r>
            <a:r>
              <a:rPr lang="ko-KR" altLang="en-US" dirty="0">
                <a:solidFill>
                  <a:schemeClr val="tx1"/>
                </a:solidFill>
              </a:rPr>
              <a:t>로 모든 유니코드 문자 표현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751011" y="325820"/>
            <a:ext cx="8686800" cy="1050605"/>
          </a:xfrm>
        </p:spPr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751011" y="2080619"/>
            <a:ext cx="8686801" cy="3557162"/>
          </a:xfrm>
        </p:spPr>
        <p:txBody>
          <a:bodyPr>
            <a:normAutofit/>
          </a:bodyPr>
          <a:lstStyle/>
          <a:p>
            <a:r>
              <a:rPr lang="ko-KR" altLang="en-US" dirty="0"/>
              <a:t>웹의 기본 개념과 구조 이해</a:t>
            </a:r>
            <a:endParaRPr lang="en-US" altLang="ko-KR" dirty="0"/>
          </a:p>
          <a:p>
            <a:r>
              <a:rPr lang="ko-KR" altLang="en-US" dirty="0"/>
              <a:t> 서버와 웹 브라우저의 상호 관계 이해</a:t>
            </a:r>
            <a:endParaRPr lang="en-US" altLang="ko-KR" dirty="0"/>
          </a:p>
          <a:p>
            <a:r>
              <a:rPr lang="ko-KR" altLang="en-US" dirty="0"/>
              <a:t>웹 문서와 기존의 전자 문서와의 차이점 이해한다</a:t>
            </a:r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ko-KR" altLang="en-US" dirty="0"/>
              <a:t>자바스크립트의 </a:t>
            </a:r>
            <a:r>
              <a:rPr lang="en-US" altLang="ko-KR" dirty="0"/>
              <a:t>3 </a:t>
            </a:r>
            <a:r>
              <a:rPr lang="ko-KR" altLang="en-US" dirty="0"/>
              <a:t>요소 이해</a:t>
            </a:r>
            <a:endParaRPr lang="en-US" altLang="ko-KR" dirty="0"/>
          </a:p>
          <a:p>
            <a:r>
              <a:rPr lang="en-US" altLang="ko-KR" dirty="0"/>
              <a:t>HTML5</a:t>
            </a:r>
            <a:r>
              <a:rPr lang="ko-KR" altLang="en-US" dirty="0"/>
              <a:t>의 목적과 기능</a:t>
            </a:r>
            <a:endParaRPr lang="en-US" altLang="ko-KR" dirty="0"/>
          </a:p>
          <a:p>
            <a:r>
              <a:rPr lang="en-US" altLang="ko-KR" dirty="0"/>
              <a:t>HTML5</a:t>
            </a:r>
            <a:r>
              <a:rPr lang="ko-KR" altLang="en-US" dirty="0"/>
              <a:t>로 웹 페이지를 작성하는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564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857634" y="666655"/>
            <a:ext cx="9905998" cy="959069"/>
          </a:xfrm>
        </p:spPr>
        <p:txBody>
          <a:bodyPr/>
          <a:lstStyle/>
          <a:p>
            <a:r>
              <a:rPr lang="en-US" altLang="ko-KR" dirty="0"/>
              <a:t>UCS</a:t>
            </a:r>
            <a:r>
              <a:rPr lang="ko-KR" altLang="en-US" dirty="0"/>
              <a:t>와 </a:t>
            </a:r>
            <a:r>
              <a:rPr lang="en-US" altLang="ko-KR" dirty="0"/>
              <a:t>UTF</a:t>
            </a:r>
            <a:endParaRPr lang="ko-KR" altLang="en-US" dirty="0"/>
          </a:p>
        </p:txBody>
      </p:sp>
      <p:sp>
        <p:nvSpPr>
          <p:cNvPr id="69635" name="내용 개체 틀 2"/>
          <p:cNvSpPr>
            <a:spLocks noGrp="1"/>
          </p:cNvSpPr>
          <p:nvPr>
            <p:ph idx="1"/>
          </p:nvPr>
        </p:nvSpPr>
        <p:spPr>
          <a:xfrm>
            <a:off x="1141413" y="1625724"/>
            <a:ext cx="10346394" cy="1371227"/>
          </a:xfrm>
        </p:spPr>
        <p:txBody>
          <a:bodyPr/>
          <a:lstStyle/>
          <a:p>
            <a:r>
              <a:rPr lang="en-US" altLang="ko-KR" dirty="0"/>
              <a:t>“A”</a:t>
            </a:r>
            <a:r>
              <a:rPr lang="ko-KR" altLang="en-US" dirty="0"/>
              <a:t>라는 문자 코드</a:t>
            </a:r>
            <a:endParaRPr lang="en-US" altLang="ko-KR" dirty="0"/>
          </a:p>
          <a:p>
            <a:pPr lvl="1" eaLnBrk="1" hangingPunct="1"/>
            <a:r>
              <a:rPr lang="en-US" altLang="ko-KR" dirty="0"/>
              <a:t>UTF-8, UTF-16, UTF-32 </a:t>
            </a:r>
            <a:r>
              <a:rPr lang="ko-KR" altLang="en-US" dirty="0"/>
              <a:t>에서 각각 </a:t>
            </a:r>
            <a:r>
              <a:rPr lang="en-US" altLang="ko-KR" dirty="0"/>
              <a:t>U+41, U+0041, U+00000041</a:t>
            </a:r>
            <a:r>
              <a:rPr lang="ko-KR" altLang="en-US" dirty="0"/>
              <a:t>로 표시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D61ED-73CE-2D49-985C-CA4D1EA2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10" y="3114675"/>
            <a:ext cx="9347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82288" y="165340"/>
            <a:ext cx="9905998" cy="901460"/>
          </a:xfrm>
        </p:spPr>
        <p:txBody>
          <a:bodyPr/>
          <a:lstStyle/>
          <a:p>
            <a:r>
              <a:rPr lang="ko-KR" altLang="en-US" dirty="0"/>
              <a:t>전자 문서와 웹 문서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00332" y="923026"/>
            <a:ext cx="11129693" cy="513487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전자 문서</a:t>
            </a:r>
            <a:endParaRPr lang="en-US" altLang="ko-KR" dirty="0"/>
          </a:p>
          <a:p>
            <a:pPr lvl="1"/>
            <a:r>
              <a:rPr lang="ko-KR" altLang="en-US" dirty="0"/>
              <a:t>워드나 한글</a:t>
            </a:r>
            <a:r>
              <a:rPr lang="en-US" altLang="ko-KR" dirty="0"/>
              <a:t>, </a:t>
            </a:r>
            <a:r>
              <a:rPr lang="ko-KR" altLang="en-US" dirty="0"/>
              <a:t>메모장 등으로 작성하고 볼 수 있는 문서</a:t>
            </a:r>
            <a:endParaRPr lang="en-US" altLang="ko-KR" dirty="0"/>
          </a:p>
          <a:p>
            <a:pPr lvl="1"/>
            <a:r>
              <a:rPr lang="ko-KR" altLang="en-US" dirty="0"/>
              <a:t>하나의 문서는 보통 하나의 파일로 저장</a:t>
            </a:r>
            <a:endParaRPr lang="en-US" altLang="ko-KR" dirty="0"/>
          </a:p>
          <a:p>
            <a:pPr lvl="2"/>
            <a:r>
              <a:rPr lang="ko-KR" altLang="en-US" dirty="0"/>
              <a:t>페이지 별로 파일에 저장하지 않음</a:t>
            </a:r>
            <a:endParaRPr lang="en-US" altLang="ko-KR" dirty="0"/>
          </a:p>
          <a:p>
            <a:pPr lvl="2"/>
            <a:r>
              <a:rPr lang="ko-KR" altLang="en-US" dirty="0"/>
              <a:t>텍스트 본문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등을 모두 문서 내에 직접 저장</a:t>
            </a:r>
            <a:endParaRPr lang="en-US" altLang="ko-KR" dirty="0"/>
          </a:p>
          <a:p>
            <a:r>
              <a:rPr lang="ko-KR" altLang="en-US" dirty="0"/>
              <a:t>웹 문서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언어로 작성</a:t>
            </a:r>
            <a:r>
              <a:rPr lang="en-US" altLang="ko-KR" dirty="0"/>
              <a:t>/</a:t>
            </a:r>
            <a:r>
              <a:rPr lang="ko-KR" altLang="en-US" dirty="0"/>
              <a:t>웹 브라우저로 보기</a:t>
            </a:r>
            <a:endParaRPr lang="en-US" altLang="ko-KR" dirty="0"/>
          </a:p>
          <a:p>
            <a:pPr lvl="1"/>
            <a:r>
              <a:rPr lang="ko-KR" altLang="en-US" dirty="0"/>
              <a:t>웹 문서는 페이지 단위로 파일에 분할하여 저장</a:t>
            </a:r>
            <a:endParaRPr lang="en-US" altLang="ko-KR" dirty="0"/>
          </a:p>
          <a:p>
            <a:pPr lvl="2"/>
            <a:r>
              <a:rPr lang="ko-KR" altLang="en-US" dirty="0"/>
              <a:t>페이지 마다 하나의 파일에 나누어 작성되고 저장 </a:t>
            </a:r>
            <a:r>
              <a:rPr lang="en-US" altLang="ko-KR" dirty="0"/>
              <a:t>– </a:t>
            </a:r>
            <a:r>
              <a:rPr lang="ko-KR" altLang="en-US" dirty="0"/>
              <a:t>웹 페이지</a:t>
            </a:r>
            <a:endParaRPr lang="en-US" altLang="ko-KR" dirty="0"/>
          </a:p>
          <a:p>
            <a:pPr lvl="2"/>
            <a:r>
              <a:rPr lang="ko-KR" altLang="en-US" dirty="0"/>
              <a:t>각 페이지는 하이퍼링크로 연결</a:t>
            </a:r>
            <a:endParaRPr lang="en-US" altLang="ko-KR" dirty="0"/>
          </a:p>
          <a:p>
            <a:pPr lvl="1"/>
            <a:r>
              <a:rPr lang="ko-KR" altLang="en-US" dirty="0"/>
              <a:t>웹 페이지</a:t>
            </a:r>
            <a:endParaRPr lang="en-US" altLang="ko-KR" dirty="0"/>
          </a:p>
          <a:p>
            <a:pPr lvl="2"/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만 저장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동영상 등은 별도의 파일로 저장</a:t>
            </a:r>
            <a:endParaRPr lang="en-US" altLang="ko-KR" dirty="0"/>
          </a:p>
          <a:p>
            <a:pPr lvl="2"/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동영상 파일의 이름으로 연결</a:t>
            </a:r>
            <a:endParaRPr lang="en-US" altLang="ko-KR" dirty="0"/>
          </a:p>
          <a:p>
            <a:pPr lvl="1"/>
            <a:r>
              <a:rPr lang="ko-KR" altLang="en-US" dirty="0"/>
              <a:t>웹 페이지들의 연결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하이퍼링크</a:t>
            </a:r>
            <a:r>
              <a:rPr lang="en-US" altLang="ko-KR" dirty="0"/>
              <a:t>(hyperlink) – 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웹 페이지의 주소를 가진 텍스트 정보</a:t>
            </a:r>
            <a:endParaRPr lang="en-US" altLang="ko-KR" dirty="0"/>
          </a:p>
          <a:p>
            <a:pPr lvl="2"/>
            <a:r>
              <a:rPr lang="ko-KR" altLang="en-US" dirty="0"/>
              <a:t>웹 페이지들은 하이퍼링크로 상호 연결됨</a:t>
            </a:r>
            <a:endParaRPr lang="en-US" altLang="ko-KR" dirty="0"/>
          </a:p>
          <a:p>
            <a:pPr lvl="1"/>
            <a:r>
              <a:rPr lang="ko-KR" altLang="en-US" dirty="0"/>
              <a:t>웹 문서를 읽는 순서는 사용자가 결정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웹 문서는 사용자가 하이퍼링크를 따라 웹 페이지 선택 </a:t>
            </a:r>
            <a:r>
              <a:rPr lang="en-US" altLang="ko-KR" dirty="0"/>
              <a:t>– </a:t>
            </a:r>
            <a:r>
              <a:rPr lang="ko-KR" altLang="en-US" dirty="0" err="1"/>
              <a:t>내비게이션</a:t>
            </a:r>
            <a:endParaRPr lang="en-US" altLang="ko-KR" dirty="0"/>
          </a:p>
          <a:p>
            <a:pPr lvl="2"/>
            <a:r>
              <a:rPr lang="ko-KR" altLang="en-US" dirty="0"/>
              <a:t>전자 문서는 문서를 만드는 사람이 결정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82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2181936" y="9807515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한글</a:t>
            </a:r>
            <a:r>
              <a:rPr lang="en-US" altLang="ko-KR" sz="1000" dirty="0"/>
              <a:t> </a:t>
            </a:r>
            <a:r>
              <a:rPr lang="ko-KR" altLang="en-US" sz="1000" dirty="0"/>
              <a:t>파일</a:t>
            </a:r>
            <a:r>
              <a:rPr lang="en-US" altLang="ko-KR" sz="1000" dirty="0"/>
              <a:t>(</a:t>
            </a:r>
            <a:r>
              <a:rPr lang="ko-KR" altLang="en-US" sz="1000" dirty="0"/>
              <a:t>전자 문서 사례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7009542" y="980751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</a:t>
            </a:r>
            <a:r>
              <a:rPr lang="en-US" altLang="ko-KR" sz="1000" dirty="0"/>
              <a:t> </a:t>
            </a:r>
            <a:r>
              <a:rPr lang="ko-KR" altLang="en-US" sz="1000" dirty="0"/>
              <a:t>문서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7" y="-66427"/>
            <a:ext cx="5355295" cy="69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534465" y="667939"/>
            <a:ext cx="10922000" cy="7080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ko-KR" altLang="en-US" sz="3200" dirty="0"/>
              <a:t>데이터의 구조</a:t>
            </a:r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en-US" altLang="ko-KR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DA85801-9DF5-F94F-8AAE-2454D5EE5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807227"/>
              </p:ext>
            </p:extLst>
          </p:nvPr>
        </p:nvGraphicFramePr>
        <p:xfrm>
          <a:off x="2615401" y="1565273"/>
          <a:ext cx="7090662" cy="436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2900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958283" y="478630"/>
            <a:ext cx="7706220" cy="708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구조화 가능 정도에 따른 분류</a:t>
            </a:r>
            <a:endParaRPr lang="ko-KR" altLang="en-US" sz="3200" dirty="0"/>
          </a:p>
        </p:txBody>
      </p:sp>
      <p:sp>
        <p:nvSpPr>
          <p:cNvPr id="10244" name="내용 개체 틀 2"/>
          <p:cNvSpPr>
            <a:spLocks noGrp="1"/>
          </p:cNvSpPr>
          <p:nvPr>
            <p:ph idx="4294967295"/>
          </p:nvPr>
        </p:nvSpPr>
        <p:spPr>
          <a:xfrm>
            <a:off x="958283" y="1453582"/>
            <a:ext cx="10780712" cy="508983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구조화된 데이터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(Structured data)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데이터가 정형화된 속성으로 구조화가 가능한 경우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스프레드시트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(Excel)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 </a:t>
            </a:r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관계형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데이터베이스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(RDBMS: Relational Data Base Management System)</a:t>
            </a:r>
          </a:p>
          <a:p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준구조화된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(Semi-structured data)</a:t>
            </a:r>
          </a:p>
          <a:p>
            <a:pPr lvl="1"/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준구조화된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데이터는 정보 항목의 의미를 설명하는 태그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(tags)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 기호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(markers)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갖음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마크업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언어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(Markup Language), XML(</a:t>
            </a:r>
            <a:r>
              <a:rPr lang="en-US" altLang="ko-KR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eXtensible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Markup Language), email, EDI(Electronic Data Interchange), HTML(</a:t>
            </a:r>
            <a:r>
              <a:rPr lang="en-US" altLang="ko-KR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HyperText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Markup Language)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 데이터는 정보 항목을 설명하는 내용을 자체에 포함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구조화가 가능한 데이터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(Quasi-structured data)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시간과 노력을 들이면 구조화가 가능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구조에 대한 충분한 지식이 요구됨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방문한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URL(Uniform resource locator)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은 “디렉터리명”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“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번호”등 많은 정보를 포함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비구조적 데이터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(Unstructured data)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항목에 대해 사전에 정의된 설명이 없거나 구조화가 어려운 데이터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대략 전 세계 데이터의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이상은 비구조적 데이터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AA909BD4-DCD3-4C37-B2F7-9D72FBF92E44}" type="slidenum">
              <a:rPr lang="en-US" altLang="ko-KR" sz="11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ko-KR" sz="11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535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706541" y="467953"/>
            <a:ext cx="10922000" cy="7080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ko-KR" altLang="en-US" sz="3200" dirty="0"/>
              <a:t>구조화된 데이터와 </a:t>
            </a:r>
            <a:r>
              <a:rPr lang="ko-KR" altLang="en-US" sz="3200" dirty="0" err="1"/>
              <a:t>준구조화된</a:t>
            </a:r>
            <a:r>
              <a:rPr lang="ko-KR" altLang="en-US" sz="3200" dirty="0"/>
              <a:t> 데이터의 비교</a:t>
            </a:r>
          </a:p>
        </p:txBody>
      </p:sp>
      <p:sp>
        <p:nvSpPr>
          <p:cNvPr id="7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AA909BD4-DCD3-4C37-B2F7-9D72FBF92E44}" type="slidenum">
              <a:rPr lang="en-US" altLang="ko-KR" sz="11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ko-KR" sz="11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2DB40-9BCB-3347-AEF6-F1FCA7E4599C}"/>
              </a:ext>
            </a:extLst>
          </p:cNvPr>
          <p:cNvSpPr txBox="1"/>
          <p:nvPr/>
        </p:nvSpPr>
        <p:spPr>
          <a:xfrm>
            <a:off x="7913102" y="1560099"/>
            <a:ext cx="3572357" cy="1477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구조화된 데이터</a:t>
            </a:r>
            <a:r>
              <a:rPr lang="en-US" altLang="ko-KR" dirty="0"/>
              <a:t>:</a:t>
            </a:r>
            <a:r>
              <a:rPr lang="ko-KR" altLang="en-US" dirty="0"/>
              <a:t> 데이터 의미를 아는 것</a:t>
            </a:r>
            <a:endParaRPr lang="en-US" altLang="ko-KR" dirty="0"/>
          </a:p>
          <a:p>
            <a:r>
              <a:rPr lang="ko-KR" altLang="en-US" dirty="0" err="1"/>
              <a:t>준구조화된</a:t>
            </a:r>
            <a:r>
              <a:rPr lang="ko-KR" altLang="en-US" dirty="0"/>
              <a:t> 데이터</a:t>
            </a:r>
            <a:r>
              <a:rPr lang="en-US" altLang="ko-KR" dirty="0"/>
              <a:t>:</a:t>
            </a:r>
            <a:r>
              <a:rPr lang="ko-KR" altLang="en-US" dirty="0"/>
              <a:t> 분리는 할 수 있으나 데이터의 의미를 알 수 없는 것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899E57-5ACC-034F-939D-30B5A766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44449"/>
              </p:ext>
            </p:extLst>
          </p:nvPr>
        </p:nvGraphicFramePr>
        <p:xfrm>
          <a:off x="706541" y="1578053"/>
          <a:ext cx="657510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021">
                  <a:extLst>
                    <a:ext uri="{9D8B030D-6E8A-4147-A177-3AD203B41FA5}">
                      <a16:colId xmlns:a16="http://schemas.microsoft.com/office/drawing/2014/main" val="998799374"/>
                    </a:ext>
                  </a:extLst>
                </a:gridCol>
                <a:gridCol w="1315021">
                  <a:extLst>
                    <a:ext uri="{9D8B030D-6E8A-4147-A177-3AD203B41FA5}">
                      <a16:colId xmlns:a16="http://schemas.microsoft.com/office/drawing/2014/main" val="293808459"/>
                    </a:ext>
                  </a:extLst>
                </a:gridCol>
                <a:gridCol w="1315021">
                  <a:extLst>
                    <a:ext uri="{9D8B030D-6E8A-4147-A177-3AD203B41FA5}">
                      <a16:colId xmlns:a16="http://schemas.microsoft.com/office/drawing/2014/main" val="512724372"/>
                    </a:ext>
                  </a:extLst>
                </a:gridCol>
                <a:gridCol w="1315021">
                  <a:extLst>
                    <a:ext uri="{9D8B030D-6E8A-4147-A177-3AD203B41FA5}">
                      <a16:colId xmlns:a16="http://schemas.microsoft.com/office/drawing/2014/main" val="2929215357"/>
                    </a:ext>
                  </a:extLst>
                </a:gridCol>
                <a:gridCol w="1315021">
                  <a:extLst>
                    <a:ext uri="{9D8B030D-6E8A-4147-A177-3AD203B41FA5}">
                      <a16:colId xmlns:a16="http://schemas.microsoft.com/office/drawing/2014/main" val="1820510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차량 모델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에너지 효율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실린더 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무게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마력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7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자동차 </a:t>
                      </a:r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46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자동차 </a:t>
                      </a:r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260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375686-0424-0140-82AD-4508D941676D}"/>
              </a:ext>
            </a:extLst>
          </p:cNvPr>
          <p:cNvSpPr txBox="1"/>
          <p:nvPr/>
        </p:nvSpPr>
        <p:spPr>
          <a:xfrm>
            <a:off x="706541" y="3244442"/>
            <a:ext cx="4998484" cy="1477328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&lt;?xml version="1.0" encoding="EUC-KR" ?&gt;</a:t>
            </a:r>
            <a:br>
              <a:rPr lang="en-US" dirty="0"/>
            </a:br>
            <a:r>
              <a:rPr lang="en-US" b="1" dirty="0"/>
              <a:t>&lt;</a:t>
            </a:r>
            <a:r>
              <a:rPr lang="en-US" b="1" dirty="0" err="1"/>
              <a:t>xdoc</a:t>
            </a:r>
            <a:r>
              <a:rPr lang="en-US" b="1" dirty="0"/>
              <a:t>&gt;</a:t>
            </a:r>
            <a:br>
              <a:rPr lang="en-US" b="1" dirty="0"/>
            </a:br>
            <a:r>
              <a:rPr lang="en-US" b="1" dirty="0"/>
              <a:t>    &lt;hi&gt; </a:t>
            </a:r>
            <a:r>
              <a:rPr lang="en-US" dirty="0"/>
              <a:t>Hello, world!</a:t>
            </a:r>
            <a:r>
              <a:rPr lang="en-US" b="1" dirty="0"/>
              <a:t>&lt;/hi&gt; &lt;p /&gt;</a:t>
            </a:r>
            <a:br>
              <a:rPr lang="en-US" b="1" dirty="0"/>
            </a:br>
            <a:r>
              <a:rPr lang="en-US" b="1" dirty="0"/>
              <a:t>    &lt;hi&gt; </a:t>
            </a:r>
            <a:r>
              <a:rPr lang="en-US" dirty="0"/>
              <a:t>Hello, XML!</a:t>
            </a:r>
            <a:r>
              <a:rPr lang="en-US" b="1" dirty="0"/>
              <a:t>&lt;/hi&gt;</a:t>
            </a:r>
            <a:br>
              <a:rPr lang="en-US" b="1" dirty="0"/>
            </a:br>
            <a:r>
              <a:rPr lang="en-US" b="1" dirty="0"/>
              <a:t>&lt;/</a:t>
            </a:r>
            <a:r>
              <a:rPr lang="en-US" b="1" dirty="0" err="1"/>
              <a:t>xdoc</a:t>
            </a:r>
            <a:r>
              <a:rPr lang="en-US" b="1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57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1270000" y="579438"/>
            <a:ext cx="10922000" cy="708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구조화 가능 정도에 따른 분류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t="32846" r="30096" b="20000"/>
          <a:stretch/>
        </p:blipFill>
        <p:spPr bwMode="auto">
          <a:xfrm>
            <a:off x="1400962" y="1550767"/>
            <a:ext cx="9815119" cy="494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AA909BD4-DCD3-4C37-B2F7-9D72FBF92E44}" type="slidenum">
              <a:rPr lang="en-US" altLang="ko-KR" sz="11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ko-KR" sz="11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324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1270000" y="579438"/>
            <a:ext cx="7924800" cy="7080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ko-KR" altLang="en-US" dirty="0"/>
              <a:t>구조화가 가능한 데이터</a:t>
            </a:r>
            <a:endParaRPr lang="ko-KR" altLang="en-US" sz="3200" dirty="0"/>
          </a:p>
        </p:txBody>
      </p:sp>
      <p:sp>
        <p:nvSpPr>
          <p:cNvPr id="7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fld id="{AA909BD4-DCD3-4C37-B2F7-9D72FBF92E44}" type="slidenum">
              <a:rPr lang="en-US" altLang="ko-KR" sz="11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ko-KR" sz="11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69F26-C1A8-6F45-98F2-56C71E3B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48" y="1412240"/>
            <a:ext cx="8009548" cy="4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93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534465" y="667939"/>
            <a:ext cx="10922000" cy="708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발생지 형태에 따른 분류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44" name="내용 개체 틀 2"/>
          <p:cNvSpPr>
            <a:spLocks noGrp="1"/>
          </p:cNvSpPr>
          <p:nvPr>
            <p:ph idx="4294967295"/>
          </p:nvPr>
        </p:nvSpPr>
        <p:spPr>
          <a:xfrm>
            <a:off x="534465" y="1929468"/>
            <a:ext cx="11064635" cy="3053593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발생지 형태에 따른 분류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Batch Data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On-line Data</a:t>
            </a: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시스템 연결 형태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생산 기기가 시스템 내부에 존재하는 경우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3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생산과 수집의  통해 통일성이 보장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외부 데이터 수집 형태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 외부에서 데이터를 수집해서 원천 데이터를 생산하는 경우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3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생산과 수집이 별도로 되어 있어 데이터 준비 단계 복잡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스페이스 상의 데이터들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eaLnBrk="1" hangingPunct="1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en-US" altLang="ko-KR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74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534465" y="667939"/>
            <a:ext cx="10922000" cy="708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발생지 형태에 따른 분류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44" name="내용 개체 틀 2"/>
          <p:cNvSpPr>
            <a:spLocks noGrp="1"/>
          </p:cNvSpPr>
          <p:nvPr>
            <p:ph idx="4294967295"/>
          </p:nvPr>
        </p:nvSpPr>
        <p:spPr>
          <a:xfrm>
            <a:off x="534465" y="1929468"/>
            <a:ext cx="11064635" cy="3053593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발생지 형태에 따른 분류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Batch Data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On-line Data</a:t>
            </a: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시스템 연결 형태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생산 기기가 시스템 내부에 존재하는 경우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3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생산과 수집의  통해 통일성이 보장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외부 데이터 수집 형태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 외부에서 데이터를 수집해서 원천 데이터를 생산하는 경우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3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생산과 수집이 별도로 되어 있어 데이터 준비 단계 복잡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스페이스 상의 데이터들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eaLnBrk="1" hangingPunct="1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en-US" altLang="ko-KR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05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EDEE-A907-9140-84AC-8DDDB6E6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10C-1D21-4F4B-8137-CB2FF5A33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13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534465" y="667939"/>
            <a:ext cx="10922000" cy="708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마크업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언어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(Markup Language)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sp>
        <p:nvSpPr>
          <p:cNvPr id="10244" name="내용 개체 틀 2"/>
          <p:cNvSpPr>
            <a:spLocks noGrp="1"/>
          </p:cNvSpPr>
          <p:nvPr>
            <p:ph idx="4294967295"/>
          </p:nvPr>
        </p:nvSpPr>
        <p:spPr>
          <a:xfrm>
            <a:off x="563682" y="1565273"/>
            <a:ext cx="11064635" cy="3053593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/>
          <a:p>
            <a:pPr lvl="1"/>
            <a:r>
              <a:rPr lang="ko-KR" altLang="en-US" dirty="0">
                <a:effectLst/>
              </a:rPr>
              <a:t>문서 처리를 지원하기 위해 문서에 추가되는 정보</a:t>
            </a:r>
            <a:endParaRPr lang="en-US" altLang="ko-KR" dirty="0">
              <a:effectLst/>
            </a:endParaRPr>
          </a:p>
          <a:p>
            <a:pPr lvl="2"/>
            <a:r>
              <a:rPr lang="en-US" altLang="ko-KR" dirty="0">
                <a:effectLst/>
              </a:rPr>
              <a:t> </a:t>
            </a:r>
            <a:r>
              <a:rPr lang="ko-KR" altLang="en-US" dirty="0" err="1">
                <a:effectLst/>
              </a:rPr>
              <a:t>마크업</a:t>
            </a:r>
            <a:r>
              <a:rPr lang="ko-KR" altLang="en-US" dirty="0">
                <a:effectLst/>
              </a:rPr>
              <a:t> 언어는 사용자가 표현하고자 하는 내용에는 포함되지 않는다</a:t>
            </a:r>
            <a:endParaRPr lang="en-US" altLang="ko-KR" dirty="0">
              <a:effectLst/>
            </a:endParaRPr>
          </a:p>
          <a:p>
            <a:pPr lvl="1"/>
            <a:r>
              <a:rPr lang="ko-KR" altLang="en-US" dirty="0" err="1">
                <a:effectLst/>
              </a:rPr>
              <a:t>마크업</a:t>
            </a:r>
            <a:r>
              <a:rPr lang="ko-KR" altLang="en-US" dirty="0">
                <a:effectLst/>
              </a:rPr>
              <a:t> 정보</a:t>
            </a:r>
            <a:endParaRPr lang="en-US" altLang="ko-KR" dirty="0">
              <a:effectLst/>
            </a:endParaRPr>
          </a:p>
          <a:p>
            <a:pPr lvl="2"/>
            <a:r>
              <a:rPr lang="ko-KR" altLang="en-US" dirty="0">
                <a:effectLst/>
              </a:rPr>
              <a:t>문서의 포맷을 지정</a:t>
            </a:r>
            <a:endParaRPr lang="en-US" altLang="ko-KR" dirty="0">
              <a:effectLst/>
            </a:endParaRPr>
          </a:p>
          <a:p>
            <a:pPr lvl="2"/>
            <a:r>
              <a:rPr lang="ko-KR" altLang="en-US" dirty="0" err="1">
                <a:effectLst/>
              </a:rPr>
              <a:t>문서내용의</a:t>
            </a:r>
            <a:r>
              <a:rPr lang="ko-KR" altLang="en-US" dirty="0">
                <a:effectLst/>
              </a:rPr>
              <a:t> 찾아보기</a:t>
            </a:r>
            <a:r>
              <a:rPr lang="en-US" altLang="ko-KR" dirty="0">
                <a:effectLst/>
              </a:rPr>
              <a:t>·</a:t>
            </a:r>
            <a:r>
              <a:rPr lang="ko-KR" altLang="en-US" dirty="0" err="1">
                <a:effectLst/>
              </a:rPr>
              <a:t>탐색방법을</a:t>
            </a:r>
            <a:r>
              <a:rPr lang="ko-KR" altLang="en-US" dirty="0">
                <a:effectLst/>
              </a:rPr>
              <a:t> 지정</a:t>
            </a:r>
            <a:endParaRPr lang="en-US" altLang="ko-KR" dirty="0">
              <a:effectLst/>
            </a:endParaRPr>
          </a:p>
          <a:p>
            <a:pPr lvl="2"/>
            <a:r>
              <a:rPr lang="ko-KR" altLang="en-US" dirty="0">
                <a:effectLst/>
              </a:rPr>
              <a:t>다른 요소와의 링크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연결</a:t>
            </a:r>
            <a:r>
              <a:rPr lang="en-US" altLang="ko-KR" dirty="0">
                <a:effectLst/>
              </a:rPr>
              <a:t>, </a:t>
            </a:r>
            <a:r>
              <a:rPr lang="en-US" dirty="0">
                <a:effectLst/>
              </a:rPr>
              <a:t>link)</a:t>
            </a:r>
            <a:r>
              <a:rPr lang="ko-KR" altLang="en-US" dirty="0">
                <a:effectLst/>
              </a:rPr>
              <a:t>을 정보를 표현</a:t>
            </a:r>
            <a:endParaRPr lang="en-US" altLang="ko-KR" dirty="0">
              <a:effectLst/>
            </a:endParaRPr>
          </a:p>
          <a:p>
            <a:pPr lvl="1"/>
            <a:r>
              <a:rPr lang="ko-KR" altLang="en-US" dirty="0" err="1">
                <a:effectLst/>
              </a:rPr>
              <a:t>마크업이란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마크업</a:t>
            </a:r>
            <a:r>
              <a:rPr lang="ko-KR" altLang="en-US" dirty="0">
                <a:effectLst/>
              </a:rPr>
              <a:t> 정보를 문서에 삽입하는 작업</a:t>
            </a:r>
            <a:endParaRPr lang="en-US" altLang="ko-KR" dirty="0">
              <a:effectLst/>
            </a:endParaRPr>
          </a:p>
          <a:p>
            <a:pPr lvl="1"/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마크업을</a:t>
            </a:r>
            <a:r>
              <a:rPr lang="ko-KR" altLang="en-US" dirty="0">
                <a:effectLst/>
              </a:rPr>
              <a:t> 표현하는 언어를 </a:t>
            </a:r>
            <a:r>
              <a:rPr lang="ko-KR" altLang="en-US" dirty="0" err="1">
                <a:effectLst/>
              </a:rPr>
              <a:t>마크업</a:t>
            </a:r>
            <a:r>
              <a:rPr lang="ko-KR" altLang="en-US" dirty="0">
                <a:effectLst/>
              </a:rPr>
              <a:t> 언어라 한다</a:t>
            </a:r>
            <a:endParaRPr lang="en-US" altLang="ko-KR" dirty="0">
              <a:effectLst/>
            </a:endParaRPr>
          </a:p>
          <a:p>
            <a:pPr lvl="1"/>
            <a:r>
              <a:rPr lang="ko-KR" altLang="en-US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예</a:t>
            </a:r>
            <a:r>
              <a:rPr lang="en-US" altLang="ko-KR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pPr lvl="2"/>
            <a:r>
              <a:rPr lang="en-US" b="1" dirty="0">
                <a:effectLst/>
              </a:rPr>
              <a:t>SGML(Standard Generalized Markup Language, </a:t>
            </a:r>
            <a:r>
              <a:rPr lang="ko-KR" altLang="en-US" b="1" dirty="0">
                <a:effectLst/>
              </a:rPr>
              <a:t>표준 일반화 </a:t>
            </a:r>
            <a:r>
              <a:rPr lang="ko-KR" altLang="en-US" b="1" dirty="0" err="1">
                <a:effectLst/>
              </a:rPr>
              <a:t>마크업</a:t>
            </a:r>
            <a:r>
              <a:rPr lang="ko-KR" altLang="en-US" b="1" dirty="0">
                <a:effectLst/>
              </a:rPr>
              <a:t> 언어</a:t>
            </a:r>
            <a:r>
              <a:rPr lang="en-US" altLang="ko-KR" b="1" dirty="0">
                <a:effectLst/>
              </a:rPr>
              <a:t>) </a:t>
            </a:r>
            <a:r>
              <a:rPr lang="ko-KR" altLang="en-US" dirty="0" err="1">
                <a:effectLst/>
              </a:rPr>
              <a:t>으로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IBM</a:t>
            </a:r>
            <a:r>
              <a:rPr lang="ko-KR" altLang="en-US" dirty="0">
                <a:effectLst/>
              </a:rPr>
              <a:t>에서 </a:t>
            </a:r>
            <a:r>
              <a:rPr lang="en-US" altLang="ko-KR" dirty="0">
                <a:effectLst/>
              </a:rPr>
              <a:t>1960</a:t>
            </a:r>
            <a:r>
              <a:rPr lang="ko-KR" altLang="en-US" dirty="0">
                <a:effectLst/>
              </a:rPr>
              <a:t>년대에 개발한 </a:t>
            </a:r>
            <a:r>
              <a:rPr lang="en-US" dirty="0">
                <a:effectLst/>
              </a:rPr>
              <a:t>GML(Generalized Markup Language)</a:t>
            </a:r>
            <a:r>
              <a:rPr lang="ko-KR" altLang="en-US" dirty="0">
                <a:effectLst/>
              </a:rPr>
              <a:t>의 후속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en-US" altLang="ko-KR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411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534465" y="667939"/>
            <a:ext cx="10922000" cy="708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마크업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언어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(Markup Language)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예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44" name="내용 개체 틀 2"/>
          <p:cNvSpPr>
            <a:spLocks noGrp="1"/>
          </p:cNvSpPr>
          <p:nvPr>
            <p:ph idx="4294967295"/>
          </p:nvPr>
        </p:nvSpPr>
        <p:spPr>
          <a:xfrm>
            <a:off x="563682" y="1565273"/>
            <a:ext cx="11064635" cy="4944584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/>
          <a:p>
            <a:r>
              <a:rPr lang="en-US" altLang="ko-KR" b="1" dirty="0">
                <a:effectLst/>
              </a:rPr>
              <a:t>1960</a:t>
            </a:r>
            <a:r>
              <a:rPr lang="ko-KR" altLang="en-US" b="1" dirty="0">
                <a:effectLst/>
              </a:rPr>
              <a:t>년대 </a:t>
            </a:r>
            <a:r>
              <a:rPr lang="en-US" b="1" dirty="0">
                <a:effectLst/>
              </a:rPr>
              <a:t>SGML(Standard Generalized Markup Language, </a:t>
            </a:r>
            <a:r>
              <a:rPr lang="ko-KR" altLang="en-US" b="1" dirty="0">
                <a:effectLst/>
              </a:rPr>
              <a:t>표준 일반화 </a:t>
            </a:r>
            <a:r>
              <a:rPr lang="ko-KR" altLang="en-US" b="1" dirty="0" err="1">
                <a:effectLst/>
              </a:rPr>
              <a:t>마크업</a:t>
            </a:r>
            <a:r>
              <a:rPr lang="ko-KR" altLang="en-US" b="1" dirty="0">
                <a:effectLst/>
              </a:rPr>
              <a:t> 언어</a:t>
            </a:r>
            <a:r>
              <a:rPr lang="en-US" altLang="ko-KR" b="1" dirty="0">
                <a:effectLst/>
              </a:rPr>
              <a:t>) </a:t>
            </a:r>
          </a:p>
          <a:p>
            <a:pPr lvl="1"/>
            <a:r>
              <a:rPr lang="en-US" dirty="0">
                <a:effectLst/>
              </a:rPr>
              <a:t>IBM</a:t>
            </a:r>
            <a:r>
              <a:rPr lang="ko-KR" altLang="en-US" dirty="0">
                <a:effectLst/>
              </a:rPr>
              <a:t>에서 개발한 </a:t>
            </a:r>
            <a:r>
              <a:rPr lang="en-US" dirty="0">
                <a:effectLst/>
              </a:rPr>
              <a:t>GML(Generalized Markup Language)</a:t>
            </a:r>
            <a:r>
              <a:rPr lang="ko-KR" altLang="en-US" dirty="0">
                <a:effectLst/>
              </a:rPr>
              <a:t>의 후속</a:t>
            </a:r>
            <a:endParaRPr lang="en-US" altLang="ko-KR" dirty="0">
              <a:effectLst/>
            </a:endParaRPr>
          </a:p>
          <a:p>
            <a:r>
              <a:rPr lang="en-US" altLang="ko-KR" b="1" dirty="0">
                <a:effectLst/>
              </a:rPr>
              <a:t>1991</a:t>
            </a:r>
            <a:r>
              <a:rPr lang="ko-KR" altLang="en-US" b="1" dirty="0">
                <a:effectLst/>
              </a:rPr>
              <a:t>년 말 </a:t>
            </a:r>
            <a:r>
              <a:rPr lang="ko-KR" altLang="en-US" b="1" dirty="0" err="1">
                <a:effectLst/>
              </a:rPr>
              <a:t>버너스리에</a:t>
            </a:r>
            <a:r>
              <a:rPr lang="ko-KR" altLang="en-US" b="1" dirty="0">
                <a:effectLst/>
              </a:rPr>
              <a:t> 의해 </a:t>
            </a:r>
            <a:r>
              <a:rPr lang="en-US" b="1" dirty="0">
                <a:effectLst/>
              </a:rPr>
              <a:t>HTML</a:t>
            </a:r>
            <a:r>
              <a:rPr lang="ko-KR" altLang="en-US" b="1" dirty="0">
                <a:effectLst/>
              </a:rPr>
              <a:t>이 시작</a:t>
            </a:r>
            <a:endParaRPr lang="en-US" altLang="ko-KR" b="1" dirty="0">
              <a:effectLst/>
            </a:endParaRPr>
          </a:p>
          <a:p>
            <a:pPr lvl="1"/>
            <a:r>
              <a:rPr lang="en-US" dirty="0">
                <a:effectLst/>
              </a:rPr>
              <a:t> SGML </a:t>
            </a:r>
            <a:r>
              <a:rPr lang="ko-KR" altLang="en-US" dirty="0">
                <a:effectLst/>
              </a:rPr>
              <a:t>응용 프로그램이 되는 </a:t>
            </a:r>
            <a:r>
              <a:rPr lang="en-US" dirty="0">
                <a:effectLst/>
              </a:rPr>
              <a:t>HTML</a:t>
            </a:r>
            <a:r>
              <a:rPr lang="ko-KR" altLang="en-US" dirty="0">
                <a:effectLst/>
              </a:rPr>
              <a:t>을 고안</a:t>
            </a:r>
            <a:endParaRPr lang="en-US" altLang="ko-KR" dirty="0">
              <a:effectLst/>
            </a:endParaRPr>
          </a:p>
          <a:p>
            <a:pPr lvl="1"/>
            <a:r>
              <a:rPr lang="ko-KR" altLang="en-US" dirty="0">
                <a:effectLst/>
              </a:rPr>
              <a:t> 공식적으로 </a:t>
            </a:r>
            <a:r>
              <a:rPr lang="en-US" dirty="0">
                <a:effectLst/>
              </a:rPr>
              <a:t>IETF(</a:t>
            </a:r>
            <a:r>
              <a:rPr lang="ko-KR" altLang="en-US" dirty="0">
                <a:effectLst/>
              </a:rPr>
              <a:t>국제 인터넷 표준화 기구</a:t>
            </a:r>
            <a:r>
              <a:rPr lang="en-US" altLang="ko-KR" dirty="0">
                <a:effectLst/>
              </a:rPr>
              <a:t>)</a:t>
            </a:r>
            <a:r>
              <a:rPr lang="ko-KR" altLang="en-US" dirty="0">
                <a:effectLst/>
              </a:rPr>
              <a:t>에 의하여 </a:t>
            </a:r>
            <a:r>
              <a:rPr lang="en-US" altLang="ko-KR" dirty="0">
                <a:effectLst/>
              </a:rPr>
              <a:t>1993</a:t>
            </a:r>
            <a:r>
              <a:rPr lang="ko-KR" altLang="en-US" dirty="0">
                <a:effectLst/>
              </a:rPr>
              <a:t>년 중반</a:t>
            </a:r>
            <a:r>
              <a:rPr lang="en-US" altLang="ko-KR" dirty="0">
                <a:effectLst/>
              </a:rPr>
              <a:t>, </a:t>
            </a:r>
            <a:r>
              <a:rPr lang="en-US" dirty="0">
                <a:effectLst/>
              </a:rPr>
              <a:t>HTML </a:t>
            </a:r>
            <a:r>
              <a:rPr lang="ko-KR" altLang="en-US" dirty="0">
                <a:effectLst/>
              </a:rPr>
              <a:t>규격에 대한 최초의 제안을 </a:t>
            </a:r>
            <a:r>
              <a:rPr lang="ko-KR" altLang="en-US" dirty="0" err="1">
                <a:effectLst/>
              </a:rPr>
              <a:t>간행물로</a:t>
            </a:r>
            <a:r>
              <a:rPr lang="ko-KR" altLang="en-US" dirty="0">
                <a:effectLst/>
              </a:rPr>
              <a:t> 정의</a:t>
            </a:r>
            <a:endParaRPr lang="en-US" altLang="ko-KR" dirty="0">
              <a:effectLst/>
            </a:endParaRPr>
          </a:p>
          <a:p>
            <a:r>
              <a:rPr lang="en-US" altLang="ko-KR" b="1" dirty="0">
                <a:effectLst/>
              </a:rPr>
              <a:t>1998</a:t>
            </a:r>
            <a:r>
              <a:rPr lang="ko-KR" altLang="en-US" b="1" dirty="0">
                <a:effectLst/>
              </a:rPr>
              <a:t>년 </a:t>
            </a:r>
            <a:r>
              <a:rPr lang="en-US" b="1" dirty="0">
                <a:effectLst/>
              </a:rPr>
              <a:t>XML(</a:t>
            </a:r>
            <a:r>
              <a:rPr lang="en-US" b="1" dirty="0" err="1">
                <a:effectLst/>
              </a:rPr>
              <a:t>eXtensible</a:t>
            </a:r>
            <a:r>
              <a:rPr lang="en-US" b="1" dirty="0">
                <a:effectLst/>
              </a:rPr>
              <a:t> Markup Language, </a:t>
            </a:r>
            <a:r>
              <a:rPr lang="ko-KR" altLang="en-US" b="1" dirty="0">
                <a:effectLst/>
              </a:rPr>
              <a:t>확장 가능 </a:t>
            </a:r>
            <a:r>
              <a:rPr lang="ko-KR" altLang="en-US" b="1" dirty="0" err="1">
                <a:effectLst/>
              </a:rPr>
              <a:t>마크업</a:t>
            </a:r>
            <a:r>
              <a:rPr lang="ko-KR" altLang="en-US" b="1" dirty="0">
                <a:effectLst/>
              </a:rPr>
              <a:t> 언어</a:t>
            </a:r>
            <a:r>
              <a:rPr lang="en-US" altLang="ko-KR" b="1" dirty="0">
                <a:effectLst/>
              </a:rPr>
              <a:t>)  </a:t>
            </a:r>
          </a:p>
          <a:p>
            <a:pPr lvl="1"/>
            <a:r>
              <a:rPr lang="en-US" dirty="0">
                <a:effectLst/>
              </a:rPr>
              <a:t>W3C</a:t>
            </a:r>
            <a:r>
              <a:rPr lang="ko-KR" altLang="en-US" dirty="0">
                <a:effectLst/>
              </a:rPr>
              <a:t>에서 다른 특수 목적의 </a:t>
            </a:r>
            <a:r>
              <a:rPr lang="ko-KR" altLang="en-US" dirty="0" err="1">
                <a:effectLst/>
              </a:rPr>
              <a:t>마크업</a:t>
            </a:r>
            <a:r>
              <a:rPr lang="ko-KR" altLang="en-US" dirty="0">
                <a:effectLst/>
              </a:rPr>
              <a:t> 언어를 정의하기 위한 언어</a:t>
            </a:r>
            <a:endParaRPr lang="en-US" altLang="ko-KR" dirty="0">
              <a:effectLst/>
            </a:endParaRPr>
          </a:p>
          <a:p>
            <a:pPr lvl="1"/>
            <a:r>
              <a:rPr lang="ko-KR" altLang="en-US" dirty="0">
                <a:effectLst/>
              </a:rPr>
              <a:t>마크업정보를 정의하기 위한 또 다른 마크업언어인 </a:t>
            </a:r>
            <a:r>
              <a:rPr lang="en-US" dirty="0">
                <a:effectLst/>
              </a:rPr>
              <a:t>SGML</a:t>
            </a:r>
            <a:r>
              <a:rPr lang="ko-KR" altLang="en-US" dirty="0">
                <a:effectLst/>
              </a:rPr>
              <a:t>은 매우 복잡한 구조로 </a:t>
            </a:r>
            <a:r>
              <a:rPr lang="ko-KR" altLang="en-US" dirty="0" err="1">
                <a:effectLst/>
              </a:rPr>
              <a:t>웹상에서</a:t>
            </a:r>
            <a:r>
              <a:rPr lang="ko-KR" altLang="en-US" dirty="0">
                <a:effectLst/>
              </a:rPr>
              <a:t> 데이터 교환에 이용되지 못하고 사용하기 쉬운 </a:t>
            </a:r>
            <a:r>
              <a:rPr lang="en-US" dirty="0">
                <a:effectLst/>
              </a:rPr>
              <a:t>HTML</a:t>
            </a:r>
            <a:r>
              <a:rPr lang="ko-KR" altLang="en-US" dirty="0">
                <a:effectLst/>
              </a:rPr>
              <a:t>을 사용하게 되어 성공을 거두었지만 </a:t>
            </a:r>
            <a:r>
              <a:rPr lang="en-US" dirty="0">
                <a:effectLst/>
              </a:rPr>
              <a:t>HTML</a:t>
            </a:r>
            <a:r>
              <a:rPr lang="ko-KR" altLang="en-US" dirty="0">
                <a:effectLst/>
              </a:rPr>
              <a:t>은 콘텐츠를 화면상에 보여줄 것에만 안내를 해 줄 뿐 정보를 </a:t>
            </a:r>
            <a:r>
              <a:rPr lang="ko-KR" altLang="en-US" dirty="0" err="1">
                <a:effectLst/>
              </a:rPr>
              <a:t>제공를</a:t>
            </a:r>
            <a:r>
              <a:rPr lang="ko-KR" altLang="en-US" dirty="0">
                <a:effectLst/>
              </a:rPr>
              <a:t> 제공하지 못하는 문제가 발생</a:t>
            </a:r>
            <a:endParaRPr lang="en-US" altLang="ko-KR" dirty="0">
              <a:effectLst/>
            </a:endParaRPr>
          </a:p>
          <a:p>
            <a:pPr lvl="1"/>
            <a:r>
              <a:rPr lang="en-US" dirty="0">
                <a:effectLst/>
              </a:rPr>
              <a:t>XML</a:t>
            </a:r>
            <a:r>
              <a:rPr lang="ko-KR" altLang="en-US" dirty="0">
                <a:effectLst/>
              </a:rPr>
              <a:t>은 연결된 </a:t>
            </a:r>
            <a:r>
              <a:rPr lang="ko-KR" altLang="en-US" dirty="0" err="1">
                <a:effectLst/>
              </a:rPr>
              <a:t>시스템끼리</a:t>
            </a:r>
            <a:r>
              <a:rPr lang="ko-KR" altLang="en-US" dirty="0">
                <a:effectLst/>
              </a:rPr>
              <a:t> 데이터의 교환을 가능하게 했다</a:t>
            </a:r>
            <a:endParaRPr lang="en-US" altLang="ko-KR" dirty="0">
              <a:effectLst/>
            </a:endParaRPr>
          </a:p>
          <a:p>
            <a:r>
              <a:rPr lang="en-US" b="1" dirty="0">
                <a:effectLst/>
              </a:rPr>
              <a:t>HTML 5</a:t>
            </a:r>
          </a:p>
          <a:p>
            <a:pPr lvl="1"/>
            <a:r>
              <a:rPr lang="en-US" dirty="0">
                <a:effectLst/>
              </a:rPr>
              <a:t>HTML</a:t>
            </a:r>
            <a:r>
              <a:rPr lang="ko-KR" altLang="en-US" dirty="0">
                <a:effectLst/>
              </a:rPr>
              <a:t>의 차기 주요 제안 버전</a:t>
            </a:r>
            <a:endParaRPr lang="en-US" altLang="ko-KR" dirty="0">
              <a:effectLst/>
            </a:endParaRPr>
          </a:p>
          <a:p>
            <a:pPr lvl="1"/>
            <a:r>
              <a:rPr lang="ko-KR" altLang="en-US" dirty="0">
                <a:effectLst/>
              </a:rPr>
              <a:t>웹의 핵심 </a:t>
            </a:r>
            <a:r>
              <a:rPr lang="ko-KR" altLang="en-US" dirty="0" err="1">
                <a:effectLst/>
              </a:rPr>
              <a:t>마크업</a:t>
            </a:r>
            <a:r>
              <a:rPr lang="ko-KR" altLang="en-US" dirty="0">
                <a:effectLst/>
              </a:rPr>
              <a:t> 언어</a:t>
            </a:r>
            <a:endParaRPr lang="en-US" altLang="ko-KR" dirty="0">
              <a:effectLst/>
            </a:endParaRPr>
          </a:p>
          <a:p>
            <a:pPr lvl="1"/>
            <a:r>
              <a:rPr lang="en-US" altLang="ko-KR" dirty="0">
                <a:effectLst/>
              </a:rPr>
              <a:t>2004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6</a:t>
            </a:r>
            <a:r>
              <a:rPr lang="ko-KR" altLang="en-US" dirty="0">
                <a:effectLst/>
              </a:rPr>
              <a:t>월 </a:t>
            </a:r>
            <a:r>
              <a:rPr lang="en-US" dirty="0">
                <a:effectLst/>
              </a:rPr>
              <a:t>Web Hypertext Application Technology Working Group(WHATWG)</a:t>
            </a:r>
            <a:r>
              <a:rPr lang="ko-KR" altLang="en-US" dirty="0">
                <a:effectLst/>
              </a:rPr>
              <a:t>에서 웹 애플리케이션 </a:t>
            </a:r>
            <a:r>
              <a:rPr lang="en-US" altLang="ko-KR" dirty="0">
                <a:effectLst/>
              </a:rPr>
              <a:t>1.0</a:t>
            </a:r>
            <a:r>
              <a:rPr lang="ko-KR" altLang="en-US" dirty="0">
                <a:effectLst/>
              </a:rPr>
              <a:t>이라는 이름으로 세부 명세 작업을 시작</a:t>
            </a:r>
            <a:endParaRPr lang="en-US" altLang="ko-KR" dirty="0">
              <a:effectLst/>
            </a:endParaRPr>
          </a:p>
          <a:p>
            <a:pPr lvl="1"/>
            <a:r>
              <a:rPr lang="en-US" dirty="0">
                <a:effectLst/>
              </a:rPr>
              <a:t>HTML5</a:t>
            </a:r>
            <a:r>
              <a:rPr lang="ko-KR" altLang="en-US" dirty="0">
                <a:effectLst/>
              </a:rPr>
              <a:t>는 </a:t>
            </a:r>
            <a:r>
              <a:rPr lang="en-US" dirty="0">
                <a:effectLst/>
              </a:rPr>
              <a:t>HTML 4.01, XHTML 1.0, DOM Level 2 HTML</a:t>
            </a:r>
            <a:r>
              <a:rPr lang="ko-KR" altLang="en-US" dirty="0">
                <a:effectLst/>
              </a:rPr>
              <a:t>에 대한 차기 표준 제안으로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최신 멀티미디어 콘텐츠를 브라우저에서 쉽고 용이하게 볼 수 </a:t>
            </a:r>
            <a:r>
              <a:rPr lang="ko-KR" altLang="en-US" dirty="0" err="1">
                <a:effectLst/>
              </a:rPr>
              <a:t>있게하는</a:t>
            </a:r>
            <a:r>
              <a:rPr lang="ko-KR" altLang="en-US" dirty="0">
                <a:effectLst/>
              </a:rPr>
              <a:t> 것이 목적</a:t>
            </a:r>
            <a:br>
              <a:rPr lang="ko-KR" altLang="en-US" dirty="0"/>
            </a:b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en-US" altLang="ko-KR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310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534465" y="667939"/>
            <a:ext cx="10922000" cy="708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리소스 지정 방법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44" name="내용 개체 틀 2"/>
          <p:cNvSpPr>
            <a:spLocks noGrp="1"/>
          </p:cNvSpPr>
          <p:nvPr>
            <p:ph idx="4294967295"/>
          </p:nvPr>
        </p:nvSpPr>
        <p:spPr>
          <a:xfrm>
            <a:off x="534465" y="1573662"/>
            <a:ext cx="11064635" cy="3053593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/>
          <a:p>
            <a:r>
              <a:rPr lang="en-US" dirty="0">
                <a:effectLst/>
              </a:rPr>
              <a:t>URL (Uniform Resource Locator)</a:t>
            </a:r>
          </a:p>
          <a:p>
            <a:pPr lvl="1"/>
            <a:r>
              <a:rPr lang="ko-KR" altLang="en-US" dirty="0">
                <a:effectLst/>
              </a:rPr>
              <a:t>리소스</a:t>
            </a:r>
            <a:r>
              <a:rPr lang="en-US" altLang="ko-KR" dirty="0">
                <a:effectLst/>
              </a:rPr>
              <a:t>(</a:t>
            </a:r>
            <a:r>
              <a:rPr lang="en-US" dirty="0">
                <a:effectLst/>
              </a:rPr>
              <a:t>resource)</a:t>
            </a:r>
            <a:r>
              <a:rPr lang="ko-KR" altLang="en-US" dirty="0">
                <a:effectLst/>
              </a:rPr>
              <a:t>의 위치를 나타내는 것</a:t>
            </a:r>
            <a:endParaRPr lang="en-US" altLang="ko-KR" dirty="0">
              <a:effectLst/>
            </a:endParaRPr>
          </a:p>
          <a:p>
            <a:pPr lvl="1"/>
            <a:r>
              <a:rPr lang="ko-KR" altLang="en-US" dirty="0">
                <a:effectLst/>
              </a:rPr>
              <a:t>예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http://</a:t>
            </a:r>
            <a:r>
              <a:rPr lang="en-US" dirty="0" err="1">
                <a:effectLst/>
              </a:rPr>
              <a:t>www.google.com</a:t>
            </a:r>
            <a:endParaRPr lang="en-US" altLang="ko-KR" dirty="0">
              <a:effectLst/>
            </a:endParaRPr>
          </a:p>
          <a:p>
            <a:r>
              <a:rPr lang="en-US" i="1" dirty="0">
                <a:effectLst/>
              </a:rPr>
              <a:t>URN (Uniform Resource Name)</a:t>
            </a:r>
          </a:p>
          <a:p>
            <a:pPr lvl="1"/>
            <a:r>
              <a:rPr lang="en-US" dirty="0">
                <a:effectLst/>
              </a:rPr>
              <a:t>URL</a:t>
            </a:r>
            <a:r>
              <a:rPr lang="ko-KR" altLang="en-US" dirty="0">
                <a:effectLst/>
              </a:rPr>
              <a:t>의 경우 위치를 기반으로 두고 있기 때문에 해당 위치에 있는 자원이 없어지거나 할 경우 검색수단으로써 기능을 상실하기 </a:t>
            </a:r>
            <a:r>
              <a:rPr lang="ko-KR" altLang="en-US" dirty="0" err="1">
                <a:effectLst/>
              </a:rPr>
              <a:t>때문에이를</a:t>
            </a:r>
            <a:r>
              <a:rPr lang="ko-KR" altLang="en-US" dirty="0">
                <a:effectLst/>
              </a:rPr>
              <a:t> 보안하고자 만들어졌다</a:t>
            </a:r>
            <a:endParaRPr lang="en-US" altLang="ko-KR" dirty="0">
              <a:effectLst/>
            </a:endParaRPr>
          </a:p>
          <a:p>
            <a:pPr lvl="1"/>
            <a:r>
              <a:rPr lang="en-US" dirty="0">
                <a:effectLst/>
              </a:rPr>
              <a:t>URL</a:t>
            </a:r>
            <a:r>
              <a:rPr lang="ko-KR" altLang="en-US" dirty="0">
                <a:effectLst/>
              </a:rPr>
              <a:t>이 리소스의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위치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 err="1">
                <a:effectLst/>
              </a:rPr>
              <a:t>를</a:t>
            </a:r>
            <a:r>
              <a:rPr lang="ko-KR" altLang="en-US" dirty="0">
                <a:effectLst/>
              </a:rPr>
              <a:t> 나타내는 것이고 </a:t>
            </a:r>
            <a:r>
              <a:rPr lang="en-US" dirty="0">
                <a:effectLst/>
              </a:rPr>
              <a:t>URN</a:t>
            </a:r>
            <a:r>
              <a:rPr lang="ko-KR" altLang="en-US" dirty="0">
                <a:effectLst/>
              </a:rPr>
              <a:t>은 리소스의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이름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그 자체를 지시하기 때문에 영속성을 지닌다</a:t>
            </a:r>
            <a:r>
              <a:rPr lang="en-US" altLang="ko-KR" dirty="0">
                <a:effectLst/>
              </a:rPr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urn : </a:t>
            </a:r>
            <a:r>
              <a:rPr lang="en-US" dirty="0" err="1">
                <a:effectLst/>
              </a:rPr>
              <a:t>isbn</a:t>
            </a:r>
            <a:r>
              <a:rPr lang="en-US" dirty="0">
                <a:effectLst/>
              </a:rPr>
              <a:t> : 9788982814471</a:t>
            </a:r>
          </a:p>
          <a:p>
            <a:r>
              <a:rPr lang="en-US" dirty="0">
                <a:effectLst/>
              </a:rPr>
              <a:t>URI (Uniform Resource Identifier)</a:t>
            </a:r>
          </a:p>
          <a:p>
            <a:pPr lvl="1"/>
            <a:r>
              <a:rPr lang="ko-KR" altLang="en-US" dirty="0">
                <a:effectLst/>
              </a:rPr>
              <a:t>리소스를 가리키는 </a:t>
            </a:r>
            <a:r>
              <a:rPr lang="ko-KR" altLang="en-US" dirty="0" err="1">
                <a:effectLst/>
              </a:rPr>
              <a:t>식별자로</a:t>
            </a:r>
            <a:r>
              <a:rPr lang="en-US" altLang="ko-KR" dirty="0">
                <a:effectLst/>
              </a:rPr>
              <a:t> </a:t>
            </a:r>
            <a:r>
              <a:rPr lang="en-US" dirty="0">
                <a:effectLst/>
              </a:rPr>
              <a:t>URL</a:t>
            </a:r>
            <a:r>
              <a:rPr lang="ko-KR" altLang="en-US" dirty="0">
                <a:effectLst/>
              </a:rPr>
              <a:t>과 </a:t>
            </a:r>
            <a:r>
              <a:rPr lang="en-US" dirty="0">
                <a:effectLst/>
              </a:rPr>
              <a:t>URN</a:t>
            </a:r>
            <a:r>
              <a:rPr lang="ko-KR" altLang="en-US" dirty="0">
                <a:effectLst/>
              </a:rPr>
              <a:t>보다 </a:t>
            </a:r>
            <a:r>
              <a:rPr lang="en-US" dirty="0">
                <a:effectLst/>
              </a:rPr>
              <a:t>URI</a:t>
            </a:r>
            <a:r>
              <a:rPr lang="ko-KR" altLang="en-US" dirty="0">
                <a:effectLst/>
              </a:rPr>
              <a:t>는 더 넓은 의미이다</a:t>
            </a:r>
            <a:r>
              <a:rPr lang="en-US" altLang="ko-KR" dirty="0">
                <a:effectLst/>
              </a:rPr>
              <a:t>.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-&gt;</a:t>
            </a:r>
            <a:r>
              <a:rPr lang="ko-KR" altLang="en-US" dirty="0">
                <a:effectLst/>
              </a:rPr>
              <a:t> </a:t>
            </a:r>
            <a:r>
              <a:rPr lang="ko-KR" altLang="en-US" b="1" dirty="0">
                <a:effectLst/>
              </a:rPr>
              <a:t>모든 정보의 리소스를 가리키는 </a:t>
            </a:r>
            <a:r>
              <a:rPr lang="ko-KR" altLang="en-US" b="1" dirty="0" err="1">
                <a:effectLst/>
              </a:rPr>
              <a:t>식별자</a:t>
            </a:r>
            <a:br>
              <a:rPr lang="ko-KR" altLang="en-US" dirty="0"/>
            </a:br>
            <a:br>
              <a:rPr lang="ko-KR" altLang="en-US" dirty="0"/>
            </a:b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11072813" y="478630"/>
            <a:ext cx="838200" cy="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1pPr>
            <a:lvl2pPr marL="742950" indent="-28575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2pPr>
            <a:lvl3pPr marL="1143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3pPr>
            <a:lvl4pPr marL="1600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4pPr>
            <a:lvl5pPr marL="20574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5pPr>
            <a:lvl6pPr marL="25146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6pPr>
            <a:lvl7pPr marL="29718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7pPr>
            <a:lvl8pPr marL="34290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8pPr>
            <a:lvl9pPr marL="3886200" indent="-228600" algn="l" defTabSz="457200" rtl="0" eaLnBrk="0" fontAlgn="base" latinLnBrk="1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 kern="1200">
                <a:solidFill>
                  <a:srgbClr val="404040"/>
                </a:solidFill>
                <a:latin typeface="Century Gothic" panose="020B0502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en-US" altLang="ko-KR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56A9A45-CAD6-BF43-9A64-86B3BC808941}"/>
              </a:ext>
            </a:extLst>
          </p:cNvPr>
          <p:cNvSpPr/>
          <p:nvPr/>
        </p:nvSpPr>
        <p:spPr>
          <a:xfrm>
            <a:off x="2119751" y="4454554"/>
            <a:ext cx="3875714" cy="200496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BFA444-5896-FB42-910A-D86F71C40B4E}"/>
              </a:ext>
            </a:extLst>
          </p:cNvPr>
          <p:cNvSpPr/>
          <p:nvPr/>
        </p:nvSpPr>
        <p:spPr>
          <a:xfrm>
            <a:off x="2601985" y="4901630"/>
            <a:ext cx="1515611" cy="1110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URL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8E5543-E866-B942-839E-188306A024E7}"/>
              </a:ext>
            </a:extLst>
          </p:cNvPr>
          <p:cNvSpPr/>
          <p:nvPr/>
        </p:nvSpPr>
        <p:spPr>
          <a:xfrm>
            <a:off x="4187271" y="4901629"/>
            <a:ext cx="1515611" cy="11108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2ADA1-53D9-6046-A577-89398E2BA9E0}"/>
              </a:ext>
            </a:extLst>
          </p:cNvPr>
          <p:cNvSpPr txBox="1"/>
          <p:nvPr/>
        </p:nvSpPr>
        <p:spPr>
          <a:xfrm>
            <a:off x="3853741" y="457977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URI</a:t>
            </a:r>
          </a:p>
        </p:txBody>
      </p:sp>
    </p:spTree>
    <p:extLst>
      <p:ext uri="{BB962C8B-B14F-4D97-AF65-F5344CB8AC3E}">
        <p14:creationId xmlns:p14="http://schemas.microsoft.com/office/powerpoint/2010/main" val="4057474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516" y="58540"/>
            <a:ext cx="9905998" cy="991543"/>
          </a:xfrm>
        </p:spPr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177089" y="1050083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102639" y="196762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도메인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16200000" flipH="1">
              <a:off x="2469257" y="2270424"/>
              <a:ext cx="431086" cy="441046"/>
            </a:xfrm>
            <a:prstGeom prst="curvedConnector5">
              <a:avLst>
                <a:gd name="adj1" fmla="val 53029"/>
                <a:gd name="adj2" fmla="val 82359"/>
                <a:gd name="adj3" fmla="val 46971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경로명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>
                  <a:latin typeface="+mj-lt"/>
                </a:rPr>
                <a:t>웹페이지</a:t>
              </a:r>
              <a:endParaRPr lang="en-US" altLang="ko-KR" sz="1400" b="1" dirty="0">
                <a:latin typeface="+mj-lt"/>
              </a:endParaRPr>
            </a:p>
            <a:p>
              <a:r>
                <a:rPr lang="ko-KR" altLang="en-US" sz="1400" b="1" dirty="0">
                  <a:latin typeface="+mj-lt"/>
                </a:rPr>
                <a:t>파일이름</a:t>
              </a: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2177089" y="2709183"/>
            <a:ext cx="9140262" cy="359803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200" kern="0" dirty="0">
                <a:latin typeface="+mn-ea"/>
              </a:rPr>
              <a:t>프로토콜 </a:t>
            </a:r>
            <a:r>
              <a:rPr lang="en-US" altLang="ko-KR" sz="1200" kern="0" dirty="0">
                <a:latin typeface="+mn-ea"/>
              </a:rPr>
              <a:t>: </a:t>
            </a:r>
            <a:r>
              <a:rPr lang="ko-KR" altLang="en-US" sz="1200" dirty="0"/>
              <a:t>정보를 교환할 때 필요한 약속 </a:t>
            </a:r>
            <a:endParaRPr lang="en-US" altLang="ko-KR" sz="1200" dirty="0"/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200" kern="0" dirty="0">
                <a:latin typeface="+mn-ea"/>
              </a:rPr>
              <a:t>HTTP, https, file, ftp, telnet, </a:t>
            </a:r>
            <a:r>
              <a:rPr lang="en-US" altLang="ko-KR" sz="1200" kern="0" dirty="0" err="1">
                <a:latin typeface="+mn-ea"/>
              </a:rPr>
              <a:t>mailto</a:t>
            </a:r>
            <a:r>
              <a:rPr lang="en-US" altLang="ko-KR" sz="1200" kern="0" dirty="0">
                <a:latin typeface="+mn-ea"/>
              </a:rPr>
              <a:t>, news </a:t>
            </a:r>
            <a:r>
              <a:rPr lang="ko-KR" altLang="en-US" sz="1200" kern="0" dirty="0">
                <a:latin typeface="+mn-ea"/>
              </a:rPr>
              <a:t>등 </a:t>
            </a: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200" kern="0" dirty="0">
                <a:latin typeface="+mn-ea"/>
              </a:rPr>
              <a:t>도메인</a:t>
            </a:r>
            <a:r>
              <a:rPr lang="en-US" altLang="ko-KR" sz="1200" kern="0" dirty="0">
                <a:latin typeface="+mn-ea"/>
              </a:rPr>
              <a:t>(</a:t>
            </a:r>
            <a:r>
              <a:rPr lang="ko-KR" altLang="en-US" sz="1200" kern="0" dirty="0">
                <a:latin typeface="+mn-ea"/>
              </a:rPr>
              <a:t>호스트</a:t>
            </a:r>
            <a:r>
              <a:rPr lang="en-US" altLang="ko-KR" sz="1200" kern="0" dirty="0">
                <a:latin typeface="+mn-ea"/>
              </a:rPr>
              <a:t>)</a:t>
            </a:r>
            <a:r>
              <a:rPr lang="ko-KR" altLang="en-US" sz="1200" kern="0" dirty="0">
                <a:latin typeface="+mn-ea"/>
              </a:rPr>
              <a:t> </a:t>
            </a:r>
            <a:r>
              <a:rPr lang="en-US" altLang="ko-KR" sz="1200" kern="0" dirty="0">
                <a:latin typeface="+mn-ea"/>
              </a:rPr>
              <a:t>: </a:t>
            </a:r>
            <a:r>
              <a:rPr lang="ko-KR" altLang="en-US" sz="1200" dirty="0"/>
              <a:t>연결할 서버의 주소 </a:t>
            </a:r>
            <a:endParaRPr lang="en-US" altLang="ko-KR" sz="1200" dirty="0"/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200" kern="0" dirty="0">
                <a:latin typeface="+mn-ea"/>
              </a:rPr>
              <a:t>웹 페이지를 가진 컴퓨터의 인터넷 주소</a:t>
            </a:r>
            <a:r>
              <a:rPr lang="en-US" altLang="ko-KR" sz="1200" kern="0" dirty="0">
                <a:latin typeface="+mn-ea"/>
              </a:rPr>
              <a:t>, IP </a:t>
            </a:r>
            <a:r>
              <a:rPr lang="ko-KR" altLang="en-US" sz="1200" kern="0" dirty="0">
                <a:latin typeface="+mn-ea"/>
              </a:rPr>
              <a:t>주소</a:t>
            </a: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200" kern="0" dirty="0">
                <a:latin typeface="+mn-ea"/>
              </a:rPr>
              <a:t>TCP/IP </a:t>
            </a:r>
            <a:r>
              <a:rPr lang="ko-KR" altLang="en-US" sz="1200" kern="0" dirty="0">
                <a:latin typeface="+mn-ea"/>
              </a:rPr>
              <a:t>포트 번호 </a:t>
            </a:r>
            <a:r>
              <a:rPr lang="en-US" altLang="ko-KR" sz="1200" kern="0" dirty="0">
                <a:latin typeface="+mn-ea"/>
              </a:rPr>
              <a:t>: </a:t>
            </a:r>
            <a:r>
              <a:rPr lang="ko-KR" altLang="en-US" sz="1200" kern="0" dirty="0">
                <a:latin typeface="+mn-ea"/>
              </a:rPr>
              <a:t>서버가 브라우저로부터 접속을 기다리는 </a:t>
            </a:r>
            <a:r>
              <a:rPr lang="en-US" altLang="ko-KR" sz="1200" kern="0" dirty="0">
                <a:latin typeface="+mn-ea"/>
              </a:rPr>
              <a:t>TCP/IP </a:t>
            </a:r>
            <a:r>
              <a:rPr lang="ko-KR" altLang="en-US" sz="1200" kern="0" dirty="0">
                <a:latin typeface="+mn-ea"/>
              </a:rPr>
              <a:t>포트 번호</a:t>
            </a:r>
            <a:r>
              <a:rPr lang="en-US" altLang="ko-KR" sz="1200" kern="0" dirty="0">
                <a:latin typeface="+mn-ea"/>
              </a:rPr>
              <a:t>. </a:t>
            </a:r>
          </a:p>
          <a:p>
            <a:pPr lvl="4" algn="just" fontAlgn="base">
              <a:lnSpc>
                <a:spcPct val="160000"/>
              </a:lnSpc>
            </a:pPr>
            <a:r>
              <a:rPr lang="ko-KR" altLang="en-US" sz="1200" kern="0" dirty="0">
                <a:latin typeface="+mn-ea"/>
              </a:rPr>
              <a:t>프로토콜마다 다르며</a:t>
            </a:r>
            <a:r>
              <a:rPr lang="en-US" altLang="ko-KR" sz="1200" kern="0" dirty="0">
                <a:latin typeface="+mn-ea"/>
              </a:rPr>
              <a:t>, HTTP</a:t>
            </a:r>
            <a:r>
              <a:rPr lang="ko-KR" altLang="en-US" sz="1200" kern="0" dirty="0">
                <a:latin typeface="+mn-ea"/>
              </a:rPr>
              <a:t>의 경우 </a:t>
            </a:r>
            <a:r>
              <a:rPr lang="en-US" altLang="ko-KR" sz="1200" kern="0" dirty="0">
                <a:latin typeface="+mn-ea"/>
              </a:rPr>
              <a:t>80, telnet</a:t>
            </a:r>
            <a:r>
              <a:rPr lang="ko-KR" altLang="en-US" sz="1200" kern="0" dirty="0">
                <a:latin typeface="+mn-ea"/>
              </a:rPr>
              <a:t>은 </a:t>
            </a:r>
            <a:r>
              <a:rPr lang="en-US" altLang="ko-KR" sz="1200" kern="0" dirty="0">
                <a:latin typeface="+mn-ea"/>
              </a:rPr>
              <a:t>23</a:t>
            </a:r>
            <a:endParaRPr lang="ko-KR" altLang="en-US" sz="1200" kern="0" dirty="0">
              <a:latin typeface="+mn-ea"/>
            </a:endParaRP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200" kern="0" dirty="0">
                <a:latin typeface="+mn-ea"/>
              </a:rPr>
              <a:t>경로명 </a:t>
            </a:r>
            <a:r>
              <a:rPr lang="en-US" altLang="ko-KR" sz="1200" kern="0" dirty="0">
                <a:latin typeface="+mn-ea"/>
              </a:rPr>
              <a:t>: </a:t>
            </a:r>
            <a:r>
              <a:rPr lang="ko-KR" altLang="en-US" sz="1200" kern="0" dirty="0">
                <a:latin typeface="+mn-ea"/>
              </a:rPr>
              <a:t>웹 서버 내 웹 페이지 파일의 폴더 경로</a:t>
            </a: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200" kern="0" dirty="0">
                <a:latin typeface="+mn-ea"/>
              </a:rPr>
              <a:t>파일이름 </a:t>
            </a:r>
            <a:r>
              <a:rPr lang="en-US" altLang="ko-KR" sz="1200" kern="0" dirty="0">
                <a:latin typeface="+mn-ea"/>
              </a:rPr>
              <a:t>: </a:t>
            </a:r>
            <a:r>
              <a:rPr lang="ko-KR" altLang="en-US" sz="1200" kern="0" dirty="0">
                <a:latin typeface="+mn-ea"/>
              </a:rPr>
              <a:t>웹 페이지의 </a:t>
            </a:r>
            <a:r>
              <a:rPr lang="en-US" altLang="ko-KR" sz="1200" kern="0" dirty="0">
                <a:latin typeface="+mn-ea"/>
              </a:rPr>
              <a:t>HTML </a:t>
            </a:r>
            <a:r>
              <a:rPr lang="ko-KR" altLang="en-US" sz="1200" kern="0" dirty="0">
                <a:latin typeface="+mn-ea"/>
              </a:rPr>
              <a:t>파일 이름</a:t>
            </a:r>
            <a:endParaRPr lang="en-US" altLang="ko-KR" sz="1200" kern="0" dirty="0">
              <a:latin typeface="+mn-ea"/>
            </a:endParaRP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200" kern="0" dirty="0" err="1">
                <a:latin typeface="+mn-ea"/>
              </a:rPr>
              <a:t>퀘리</a:t>
            </a:r>
            <a:endParaRPr lang="en-US" altLang="ko-KR" sz="1200" kern="0" dirty="0">
              <a:latin typeface="+mn-ea"/>
            </a:endParaRP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200" dirty="0"/>
              <a:t>URL </a:t>
            </a:r>
            <a:r>
              <a:rPr lang="ko-KR" altLang="en-US" sz="1200" dirty="0"/>
              <a:t>주소 다음에 오는 값들</a:t>
            </a:r>
            <a:endParaRPr lang="en-US" altLang="ko-KR" sz="1200" dirty="0"/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200" dirty="0"/>
              <a:t>해당 페이지 구성에 필요한 </a:t>
            </a:r>
            <a:r>
              <a:rPr lang="ko-KR" altLang="en-US" sz="1200" dirty="0" err="1"/>
              <a:t>파라미터들</a:t>
            </a:r>
            <a:endParaRPr lang="en-US" altLang="ko-KR" sz="1200" dirty="0"/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sz="1200" dirty="0"/>
              <a:t>http://www.example.com:80/path/to/myfile.html</a:t>
            </a:r>
            <a:r>
              <a:rPr lang="en-US" sz="1200" dirty="0">
                <a:solidFill>
                  <a:srgbClr val="C00000"/>
                </a:solidFill>
              </a:rPr>
              <a:t>?key1=value1&amp;key2=value2</a:t>
            </a:r>
            <a:endParaRPr lang="en-US" altLang="ko-KR" sz="1200" kern="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2623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>
          <a:xfrm>
            <a:off x="268317" y="228973"/>
            <a:ext cx="9905998" cy="982005"/>
          </a:xfrm>
        </p:spPr>
        <p:txBody>
          <a:bodyPr>
            <a:normAutofit/>
          </a:bodyPr>
          <a:lstStyle/>
          <a:p>
            <a:r>
              <a:rPr lang="ko-KR" altLang="en-US" dirty="0"/>
              <a:t>웹 브라우저와 웹 서버 사이의 통신</a:t>
            </a:r>
            <a:r>
              <a:rPr lang="en-US" altLang="ko-KR" dirty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248127" y="1829466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230625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latin typeface="+mj-lt"/>
                </a:rPr>
                <a:t>HTML </a:t>
              </a:r>
              <a:r>
                <a:rPr lang="ko-KR" altLang="en-US" sz="1200" dirty="0">
                  <a:latin typeface="+mj-lt"/>
                </a:rPr>
                <a:t> 페이지</a:t>
              </a:r>
              <a:r>
                <a:rPr lang="en-US" altLang="ko-KR" sz="12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>
                  <a:latin typeface="+mj-lt"/>
                </a:rPr>
                <a:t>이미지</a:t>
              </a:r>
              <a:r>
                <a:rPr lang="en-US" altLang="ko-KR" sz="1200" dirty="0">
                  <a:latin typeface="+mj-lt"/>
                </a:rPr>
                <a:t>, </a:t>
              </a:r>
              <a:r>
                <a:rPr lang="ko-KR" altLang="en-US" sz="1200" dirty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서버</a:t>
              </a: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284087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요청</a:t>
              </a: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 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읽기</a:t>
              </a: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284087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전송</a:t>
              </a: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6.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640275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연결 요청</a:t>
              </a: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67225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서버에 연결 수락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250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oracle </a:t>
              </a:r>
              <a:r>
                <a:rPr lang="ko-KR" altLang="en-US" sz="1400" dirty="0"/>
                <a:t>웹 서버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31695" y="5925084"/>
            <a:ext cx="2542684" cy="389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과정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</a:p>
        </p:txBody>
      </p:sp>
    </p:spTree>
    <p:extLst>
      <p:ext uri="{BB962C8B-B14F-4D97-AF65-F5344CB8AC3E}">
        <p14:creationId xmlns:p14="http://schemas.microsoft.com/office/powerpoint/2010/main" val="301643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EDEE-A907-9140-84AC-8DDDB6E6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시작과 성공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10C-1D21-4F4B-8137-CB2FF5A33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14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6409" y="208472"/>
            <a:ext cx="9905998" cy="858328"/>
          </a:xfrm>
        </p:spPr>
        <p:txBody>
          <a:bodyPr/>
          <a:lstStyle/>
          <a:p>
            <a:r>
              <a:rPr lang="ko-KR" altLang="en-US" dirty="0"/>
              <a:t>웹의 시작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94431" y="1066800"/>
            <a:ext cx="10133311" cy="3401683"/>
          </a:xfrm>
        </p:spPr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/>
              <a:t>1989</a:t>
            </a:r>
            <a:r>
              <a:rPr lang="ko-KR" altLang="en-US" dirty="0"/>
              <a:t>년 웹 개념 제안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</a:t>
            </a:r>
            <a:r>
              <a:rPr lang="en-US" altLang="ko-KR" dirty="0" err="1"/>
              <a:t>WorldWideWeb</a:t>
            </a:r>
            <a:r>
              <a:rPr lang="en-US" altLang="ko-KR" dirty="0"/>
              <a:t> </a:t>
            </a:r>
            <a:r>
              <a:rPr lang="ko-KR" altLang="en-US" dirty="0"/>
              <a:t>프로젝트 시작</a:t>
            </a:r>
            <a:endParaRPr lang="en-US" altLang="ko-KR" dirty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/>
              <a:t>모델 창시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언어 개발</a:t>
            </a:r>
            <a:r>
              <a:rPr lang="en-US" altLang="ko-KR" dirty="0"/>
              <a:t>, </a:t>
            </a:r>
            <a:r>
              <a:rPr lang="ko-KR" altLang="en-US" dirty="0"/>
              <a:t>하이퍼링크 개념 구현</a:t>
            </a:r>
            <a:endParaRPr lang="en-US" altLang="ko-KR" dirty="0"/>
          </a:p>
          <a:p>
            <a:pPr lvl="2"/>
            <a:r>
              <a:rPr lang="ko-KR" altLang="en-US" dirty="0"/>
              <a:t>세계 최초의 웹 서버와 웹 브라우저 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001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2289" y="193647"/>
            <a:ext cx="9905998" cy="885799"/>
          </a:xfrm>
        </p:spPr>
        <p:txBody>
          <a:bodyPr>
            <a:normAutofit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/>
              <a:t>컴퓨터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1" y="1628801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2279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설치하고 운용한 </a:t>
            </a:r>
            <a:r>
              <a:rPr lang="en-US" altLang="ko-KR" sz="1400" dirty="0">
                <a:latin typeface="+mj-ea"/>
                <a:ea typeface="+mj-ea"/>
              </a:rPr>
              <a:t>NeXT </a:t>
            </a:r>
            <a:r>
              <a:rPr lang="ko-KR" altLang="en-US" sz="1400" dirty="0">
                <a:latin typeface="+mj-ea"/>
                <a:ea typeface="+mj-ea"/>
              </a:rPr>
              <a:t>컴퓨터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ko-KR" altLang="en-US" sz="1400" dirty="0">
                <a:latin typeface="+mj-ea"/>
                <a:ea typeface="+mj-ea"/>
              </a:rPr>
              <a:t>최초의 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이용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8053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4047" y="277483"/>
            <a:ext cx="9905998" cy="789317"/>
          </a:xfrm>
        </p:spPr>
        <p:txBody>
          <a:bodyPr/>
          <a:lstStyle/>
          <a:p>
            <a:r>
              <a:rPr lang="ko-KR" altLang="en-US" dirty="0"/>
              <a:t>웹의 성공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8013" y="1140123"/>
            <a:ext cx="10175005" cy="4743152"/>
          </a:xfrm>
        </p:spPr>
        <p:txBody>
          <a:bodyPr>
            <a:normAutofit/>
          </a:bodyPr>
          <a:lstStyle/>
          <a:p>
            <a:r>
              <a:rPr lang="ko-KR" altLang="en-US" dirty="0"/>
              <a:t>만들기 쉬운 웹 문서</a:t>
            </a:r>
            <a:endParaRPr lang="en-US" altLang="ko-KR" dirty="0"/>
          </a:p>
          <a:p>
            <a:pPr lvl="1"/>
            <a:r>
              <a:rPr lang="ko-KR" altLang="en-US" dirty="0"/>
              <a:t>사용하기 쉬운 </a:t>
            </a:r>
            <a:r>
              <a:rPr lang="en-US" altLang="ko-KR" dirty="0"/>
              <a:t>HTML </a:t>
            </a:r>
            <a:r>
              <a:rPr lang="ko-KR" altLang="en-US" dirty="0"/>
              <a:t>태그 언어</a:t>
            </a:r>
            <a:r>
              <a:rPr lang="en-US" altLang="ko-KR" dirty="0"/>
              <a:t>, </a:t>
            </a:r>
            <a:r>
              <a:rPr lang="ko-KR" altLang="en-US" dirty="0"/>
              <a:t>단순하고 직관적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웹 페이지는 텍스트 문서</a:t>
            </a:r>
            <a:endParaRPr lang="en-US" altLang="ko-KR" dirty="0"/>
          </a:p>
          <a:p>
            <a:pPr lvl="1"/>
            <a:r>
              <a:rPr lang="ko-KR" altLang="en-US" dirty="0"/>
              <a:t>아무 텍스트 편집기로 편집 가능</a:t>
            </a:r>
            <a:endParaRPr lang="en-US" altLang="ko-KR" dirty="0"/>
          </a:p>
          <a:p>
            <a:r>
              <a:rPr lang="ko-KR" altLang="en-US" dirty="0"/>
              <a:t>효율적인 </a:t>
            </a:r>
            <a:r>
              <a:rPr lang="en-US" altLang="ko-KR" dirty="0"/>
              <a:t>HTTP </a:t>
            </a:r>
            <a:r>
              <a:rPr lang="ko-KR" altLang="en-US" dirty="0"/>
              <a:t>통신</a:t>
            </a:r>
            <a:endParaRPr lang="en-US" altLang="ko-KR" dirty="0"/>
          </a:p>
          <a:p>
            <a:pPr lvl="1"/>
            <a:r>
              <a:rPr lang="ko-KR" altLang="en-US" dirty="0"/>
              <a:t>웹 브라우저가 웹 페이지를 모두 전송 받고 나면 웹 서버와의 접속을 끊는 방식</a:t>
            </a:r>
            <a:endParaRPr lang="en-US" altLang="ko-KR" dirty="0"/>
          </a:p>
          <a:p>
            <a:pPr lvl="1"/>
            <a:r>
              <a:rPr lang="ko-KR" altLang="en-US" dirty="0"/>
              <a:t>웹 서버에 많은 웹 브라우저의 동시 접속에 따른 낮은 부담</a:t>
            </a:r>
            <a:endParaRPr lang="en-US" altLang="ko-KR" dirty="0"/>
          </a:p>
          <a:p>
            <a:r>
              <a:rPr lang="ko-KR" altLang="en-US" dirty="0"/>
              <a:t>웹 서버와 웹 브라우저의 작업 분담</a:t>
            </a:r>
            <a:endParaRPr lang="en-US" altLang="ko-KR" dirty="0"/>
          </a:p>
          <a:p>
            <a:pPr lvl="1"/>
            <a:r>
              <a:rPr lang="ko-KR" altLang="en-US" dirty="0"/>
              <a:t>웹 서버는 웹 브라우저로부터 요청 받은 자원 전송 담당</a:t>
            </a:r>
            <a:endParaRPr lang="en-US" altLang="ko-KR" dirty="0"/>
          </a:p>
          <a:p>
            <a:pPr lvl="1"/>
            <a:r>
              <a:rPr lang="ko-KR" altLang="en-US" dirty="0"/>
              <a:t>웹 문서를 출력하는 것은 브라우저의 몫</a:t>
            </a:r>
            <a:endParaRPr lang="en-US" altLang="ko-KR" dirty="0"/>
          </a:p>
          <a:p>
            <a:pPr lvl="1"/>
            <a:r>
              <a:rPr lang="ko-KR" altLang="en-US" dirty="0"/>
              <a:t>웹 서버의 낮은 부하로 많은 동시 </a:t>
            </a:r>
            <a:r>
              <a:rPr lang="ko-KR" altLang="en-US" dirty="0" err="1"/>
              <a:t>접속자</a:t>
            </a:r>
            <a:r>
              <a:rPr lang="ko-KR" altLang="en-US" dirty="0"/>
              <a:t> 지원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802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3058" y="258792"/>
            <a:ext cx="9905998" cy="728932"/>
          </a:xfrm>
        </p:spPr>
        <p:txBody>
          <a:bodyPr/>
          <a:lstStyle/>
          <a:p>
            <a:r>
              <a:rPr lang="ko-KR" altLang="en-US" dirty="0"/>
              <a:t>모든 곳에 웹이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8013" y="987724"/>
            <a:ext cx="10304401" cy="4774721"/>
          </a:xfrm>
        </p:spPr>
        <p:txBody>
          <a:bodyPr>
            <a:normAutofit/>
          </a:bodyPr>
          <a:lstStyle/>
          <a:p>
            <a:r>
              <a:rPr lang="ko-KR" altLang="en-US" dirty="0"/>
              <a:t>웹은 오늘날 정보 통신의 기본 플랫폼</a:t>
            </a:r>
            <a:endParaRPr lang="en-US" altLang="ko-KR" dirty="0"/>
          </a:p>
          <a:p>
            <a:r>
              <a:rPr lang="ko-KR" altLang="en-US" dirty="0"/>
              <a:t>다양한 기기에 웹 서버 설치</a:t>
            </a:r>
            <a:endParaRPr lang="en-US" altLang="ko-KR" dirty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/>
              <a:t>셋톱</a:t>
            </a:r>
            <a:r>
              <a:rPr lang="en-US" altLang="ko-KR" dirty="0"/>
              <a:t>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등</a:t>
            </a:r>
            <a:endParaRPr lang="en-US" altLang="ko-KR" dirty="0"/>
          </a:p>
          <a:p>
            <a:r>
              <a:rPr lang="ko-KR" altLang="en-US" dirty="0"/>
              <a:t>웹은 장치를 제어하는 쉬운 방법</a:t>
            </a:r>
            <a:endParaRPr lang="en-US" altLang="ko-KR" dirty="0"/>
          </a:p>
          <a:p>
            <a:pPr lvl="1"/>
            <a:r>
              <a:rPr lang="ko-KR" altLang="en-US" dirty="0"/>
              <a:t>무선 공유기 사례</a:t>
            </a:r>
            <a:endParaRPr lang="en-US" altLang="ko-KR" dirty="0"/>
          </a:p>
          <a:p>
            <a:pPr lvl="2"/>
            <a:r>
              <a:rPr lang="ko-KR" altLang="en-US" dirty="0"/>
              <a:t>무선 공유기에는 키보드와 스크린 없음</a:t>
            </a:r>
            <a:endParaRPr lang="en-US" altLang="ko-KR" dirty="0"/>
          </a:p>
          <a:p>
            <a:pPr lvl="2"/>
            <a:r>
              <a:rPr lang="ko-KR" altLang="en-US" dirty="0"/>
              <a:t>무선 공유기에 웹 서버 설치</a:t>
            </a:r>
            <a:endParaRPr lang="en-US" altLang="ko-KR" dirty="0"/>
          </a:p>
          <a:p>
            <a:pPr lvl="2"/>
            <a:r>
              <a:rPr lang="ko-KR" altLang="en-US" dirty="0"/>
              <a:t>아무 브라우저를 이용하여 무선 공유기의 웹 서버와 접속</a:t>
            </a:r>
            <a:endParaRPr lang="en-US" altLang="ko-KR" dirty="0"/>
          </a:p>
          <a:p>
            <a:pPr lvl="2"/>
            <a:r>
              <a:rPr lang="ko-KR" altLang="en-US" dirty="0"/>
              <a:t>브라우저를 이용하여 무선 공유기 내의 설정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942631" y="331304"/>
            <a:ext cx="9905998" cy="960783"/>
          </a:xfrm>
        </p:spPr>
        <p:txBody>
          <a:bodyPr/>
          <a:lstStyle/>
          <a:p>
            <a:r>
              <a:rPr lang="ko-KR" altLang="en-US" dirty="0"/>
              <a:t>웹의 기본 목적과 구성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1042022" y="1055204"/>
            <a:ext cx="9905998" cy="547149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웹의 기본 목적</a:t>
            </a:r>
            <a:endParaRPr lang="en-US" altLang="ko-KR" dirty="0"/>
          </a:p>
          <a:p>
            <a:pPr lvl="1"/>
            <a:r>
              <a:rPr lang="ko-KR" altLang="en-US" dirty="0"/>
              <a:t>다수의 컴퓨터에서 문서를 공유하거나 열람하는 목적</a:t>
            </a:r>
            <a:endParaRPr lang="en-US" altLang="ko-KR" dirty="0"/>
          </a:p>
          <a:p>
            <a:pPr lvl="1"/>
            <a:r>
              <a:rPr lang="ko-KR" altLang="en-US" dirty="0"/>
              <a:t>웹 콘텐츠를 구성하는 단위 또는 문서 형태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dirty="0" err="1"/>
              <a:t>웹문서</a:t>
            </a:r>
            <a:endParaRPr lang="en-US" altLang="ko-KR" dirty="0"/>
          </a:p>
          <a:p>
            <a:r>
              <a:rPr lang="ko-KR" altLang="en-US" dirty="0"/>
              <a:t>웹의 구조</a:t>
            </a:r>
            <a:endParaRPr lang="en-US" altLang="ko-KR" dirty="0"/>
          </a:p>
          <a:p>
            <a:pPr lvl="1"/>
            <a:r>
              <a:rPr lang="ko-KR" altLang="en-US" dirty="0" err="1"/>
              <a:t>인터넷망을</a:t>
            </a:r>
            <a:r>
              <a:rPr lang="ko-KR" altLang="en-US" dirty="0"/>
              <a:t> 기반 시설로 연결된 정보망</a:t>
            </a:r>
            <a:r>
              <a:rPr lang="en-US" altLang="ko-KR" dirty="0"/>
              <a:t>, World Wide Web</a:t>
            </a:r>
          </a:p>
          <a:p>
            <a:pPr lvl="2"/>
            <a:r>
              <a:rPr lang="ko-KR" altLang="en-US" dirty="0"/>
              <a:t>인터넷 상의 컴퓨터들 사이에 </a:t>
            </a:r>
            <a:r>
              <a:rPr lang="ko-KR" altLang="en-US" dirty="0" err="1"/>
              <a:t>웹문서</a:t>
            </a:r>
            <a:r>
              <a:rPr lang="ko-KR" altLang="en-US" dirty="0"/>
              <a:t> 주고 받는 네트워크 시스템</a:t>
            </a:r>
            <a:endParaRPr lang="en-US" altLang="ko-KR" dirty="0"/>
          </a:p>
          <a:p>
            <a:r>
              <a:rPr lang="ko-KR" altLang="en-US" dirty="0"/>
              <a:t>웹의 구성</a:t>
            </a:r>
            <a:endParaRPr lang="en-US" altLang="ko-KR" dirty="0"/>
          </a:p>
          <a:p>
            <a:pPr lvl="1"/>
            <a:r>
              <a:rPr lang="ko-KR" altLang="en-US" dirty="0"/>
              <a:t>웹 서버 </a:t>
            </a:r>
            <a:r>
              <a:rPr lang="en-US" altLang="ko-KR" dirty="0"/>
              <a:t>+</a:t>
            </a:r>
            <a:r>
              <a:rPr lang="ko-KR" altLang="en-US" dirty="0"/>
              <a:t>  웹 클라이언트 </a:t>
            </a:r>
            <a:r>
              <a:rPr lang="en-US" altLang="ko-KR" dirty="0"/>
              <a:t>-&gt;</a:t>
            </a:r>
            <a:r>
              <a:rPr lang="ko-KR" altLang="en-US" dirty="0"/>
              <a:t> 클라이언트는 컴퓨터</a:t>
            </a:r>
            <a:r>
              <a:rPr lang="en-US" altLang="ko-KR" dirty="0"/>
              <a:t>,</a:t>
            </a:r>
            <a:r>
              <a:rPr lang="ko-KR" altLang="en-US" dirty="0"/>
              <a:t> 모바일 기기 등 다양</a:t>
            </a:r>
            <a:endParaRPr lang="en-US" altLang="ko-KR" dirty="0"/>
          </a:p>
          <a:p>
            <a:pPr lvl="1"/>
            <a:r>
              <a:rPr lang="ko-KR" altLang="en-US" dirty="0"/>
              <a:t>웹 서버</a:t>
            </a:r>
            <a:endParaRPr lang="en-US" altLang="ko-KR" dirty="0"/>
          </a:p>
          <a:p>
            <a:pPr lvl="2"/>
            <a:r>
              <a:rPr lang="ko-KR" altLang="en-US" dirty="0"/>
              <a:t>웹 사이트를 탑재하는 컴퓨터</a:t>
            </a:r>
            <a:endParaRPr lang="en-US" altLang="ko-KR" dirty="0"/>
          </a:p>
          <a:p>
            <a:pPr lvl="3"/>
            <a:r>
              <a:rPr lang="ko-KR" altLang="en-US" dirty="0"/>
              <a:t>구글</a:t>
            </a:r>
            <a:r>
              <a:rPr lang="en-US" altLang="ko-KR" dirty="0"/>
              <a:t>(www.google.com), </a:t>
            </a:r>
            <a:r>
              <a:rPr lang="ko-KR" altLang="en-US" dirty="0" err="1"/>
              <a:t>네이버</a:t>
            </a:r>
            <a:r>
              <a:rPr lang="en-US" altLang="ko-KR" dirty="0"/>
              <a:t>(www.naver.com)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데이터 저장 관리 </a:t>
            </a:r>
            <a:r>
              <a:rPr lang="en-US" altLang="ko-KR" dirty="0"/>
              <a:t>:</a:t>
            </a:r>
            <a:r>
              <a:rPr lang="ko-KR" altLang="en-US" dirty="0"/>
              <a:t> 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</a:t>
            </a:r>
            <a:endParaRPr lang="en-US" altLang="ko-KR" dirty="0"/>
          </a:p>
          <a:p>
            <a:pPr lvl="2"/>
            <a:r>
              <a:rPr lang="ko-KR" altLang="en-US" dirty="0"/>
              <a:t>웹 클라이언트의 요청에 따라 웹 문서 전송</a:t>
            </a:r>
            <a:endParaRPr lang="en-US" altLang="ko-KR" dirty="0"/>
          </a:p>
          <a:p>
            <a:pPr lvl="2"/>
            <a:r>
              <a:rPr lang="ko-KR" altLang="en-US" dirty="0"/>
              <a:t>웹 서버로 작동하도록 하는 소프트웨어 실행</a:t>
            </a:r>
            <a:endParaRPr lang="en-US" altLang="ko-KR" dirty="0"/>
          </a:p>
          <a:p>
            <a:pPr lvl="1"/>
            <a:r>
              <a:rPr lang="ko-KR" altLang="en-US" dirty="0"/>
              <a:t>웹 클라이언트</a:t>
            </a:r>
            <a:endParaRPr lang="en-US" altLang="ko-KR" dirty="0"/>
          </a:p>
          <a:p>
            <a:pPr lvl="2"/>
            <a:r>
              <a:rPr lang="ko-KR" altLang="en-US" dirty="0"/>
              <a:t>사용자 인터페이스 담당</a:t>
            </a:r>
            <a:endParaRPr lang="en-US" altLang="ko-KR" dirty="0"/>
          </a:p>
          <a:p>
            <a:pPr lvl="2"/>
            <a:r>
              <a:rPr lang="ko-KR" altLang="en-US" dirty="0"/>
              <a:t>웹 서버에 웹 문서를 요청하고 받아 사용자에게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93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EDEE-A907-9140-84AC-8DDDB6E6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페이지 구성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10C-1D21-4F4B-8137-CB2FF5A33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8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8014" y="543463"/>
            <a:ext cx="9905998" cy="720306"/>
          </a:xfrm>
        </p:spPr>
        <p:txBody>
          <a:bodyPr/>
          <a:lstStyle/>
          <a:p>
            <a:r>
              <a:rPr lang="ko-KR" altLang="en-US" dirty="0"/>
              <a:t>웹 페이지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3224" y="1329905"/>
            <a:ext cx="9905998" cy="3124201"/>
          </a:xfrm>
        </p:spPr>
        <p:txBody>
          <a:bodyPr/>
          <a:lstStyle/>
          <a:p>
            <a:r>
              <a:rPr lang="ko-KR" altLang="en-US" dirty="0"/>
              <a:t>웹 페이지 구성 </a:t>
            </a:r>
            <a:r>
              <a:rPr lang="en-US" altLang="ko-KR" dirty="0"/>
              <a:t>3 </a:t>
            </a:r>
            <a:r>
              <a:rPr lang="ko-KR" altLang="en-US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웹 페이지의 구조와 내용 </a:t>
            </a:r>
            <a:r>
              <a:rPr lang="en-US" altLang="ko-KR" dirty="0"/>
              <a:t>- HTML </a:t>
            </a:r>
            <a:endParaRPr lang="ko-KR" altLang="en-US" dirty="0"/>
          </a:p>
          <a:p>
            <a:pPr lvl="1"/>
            <a:r>
              <a:rPr lang="ko-KR" altLang="en-US" dirty="0"/>
              <a:t>웹 페이지의 모양 </a:t>
            </a:r>
            <a:r>
              <a:rPr lang="en-US" altLang="ko-KR" dirty="0"/>
              <a:t>- CSS(Cascading Style Sheet) </a:t>
            </a:r>
            <a:endParaRPr lang="ko-KR" altLang="en-US" dirty="0"/>
          </a:p>
          <a:p>
            <a:pPr lvl="1"/>
            <a:r>
              <a:rPr lang="ko-KR" altLang="en-US" dirty="0"/>
              <a:t>웹 페이지의 행동 및 응용 프로그램 </a:t>
            </a:r>
            <a:r>
              <a:rPr lang="en-US" altLang="ko-KR" dirty="0"/>
              <a:t>–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7B179A-F56E-8A42-B923-2A48DF0FF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49447"/>
              </p:ext>
            </p:extLst>
          </p:nvPr>
        </p:nvGraphicFramePr>
        <p:xfrm>
          <a:off x="6450012" y="2787019"/>
          <a:ext cx="4064000" cy="3334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2977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8792" y="138023"/>
            <a:ext cx="10031256" cy="770697"/>
          </a:xfrm>
        </p:spPr>
        <p:txBody>
          <a:bodyPr>
            <a:normAutofit/>
          </a:bodyPr>
          <a:lstStyle/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ko-KR" altLang="en-US" dirty="0"/>
              <a:t>로 분리된 웹 페이지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61551" y="2307348"/>
            <a:ext cx="4248472" cy="3093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&lt;head&gt;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&lt;title&gt;</a:t>
            </a:r>
            <a:r>
              <a:rPr lang="ko-KR" altLang="en-US" sz="1300" dirty="0">
                <a:solidFill>
                  <a:schemeClr val="bg1"/>
                </a:solidFill>
              </a:rPr>
              <a:t>웹 페이지의 구성 요소</a:t>
            </a:r>
            <a:r>
              <a:rPr lang="en-US" altLang="ko-KR" sz="13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&lt;h3&gt;Elvis Presley&lt;/h3&gt;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</a:t>
            </a:r>
            <a:r>
              <a:rPr lang="en-US" altLang="ko-KR" sz="1300" dirty="0" err="1">
                <a:solidFill>
                  <a:schemeClr val="bg1"/>
                </a:solidFill>
              </a:rPr>
              <a:t>hr</a:t>
            </a:r>
            <a:r>
              <a:rPr lang="en-US" altLang="ko-KR" sz="13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He was an American singer and actor. In November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1956, he made his film debut in &lt;span&gt;Love Me 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Tender&lt;/span&gt;. He is often referred to as 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"&lt;span&gt;the King of Rock and Roll&lt;/span&gt;".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&lt;/html&gt;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8878" y="5360140"/>
            <a:ext cx="2787391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HTML </a:t>
            </a:r>
            <a:r>
              <a:rPr lang="ko-KR" altLang="en-US" sz="1050" dirty="0">
                <a:solidFill>
                  <a:schemeClr val="bg1"/>
                </a:solidFill>
              </a:rPr>
              <a:t>태그로 구조와 내용만 있는 웹 페이지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90145" y="1336119"/>
            <a:ext cx="5875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878" y="2307348"/>
            <a:ext cx="3375505" cy="2625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A1D4D-36E0-5B4A-AB46-8DFE8B09B0F0}"/>
              </a:ext>
            </a:extLst>
          </p:cNvPr>
          <p:cNvSpPr txBox="1"/>
          <p:nvPr/>
        </p:nvSpPr>
        <p:spPr>
          <a:xfrm>
            <a:off x="707366" y="6248400"/>
            <a:ext cx="817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*** </a:t>
            </a:r>
            <a:r>
              <a:rPr lang="en-US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www.webprogramming.co.kr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에 가서 오른편 위 코드 실행 </a:t>
            </a:r>
            <a:r>
              <a:rPr lang="en-US" altLang="ko-KR" dirty="0">
                <a:solidFill>
                  <a:srgbClr val="C00000"/>
                </a:solidFill>
              </a:rPr>
              <a:t>–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1</a:t>
            </a:r>
            <a:r>
              <a:rPr lang="ko-KR" altLang="en-US" dirty="0">
                <a:solidFill>
                  <a:srgbClr val="C00000"/>
                </a:solidFill>
              </a:rPr>
              <a:t>장 </a:t>
            </a:r>
            <a:r>
              <a:rPr lang="en-US" altLang="ko-KR" dirty="0">
                <a:solidFill>
                  <a:srgbClr val="C00000"/>
                </a:solidFill>
              </a:rPr>
              <a:t>”test1”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9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CC00-01B7-5142-9EBB-7364FF83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80720"/>
          </a:xfrm>
        </p:spPr>
        <p:txBody>
          <a:bodyPr/>
          <a:lstStyle/>
          <a:p>
            <a:r>
              <a:rPr lang="ko-KR" altLang="en-US" dirty="0" err="1"/>
              <a:t>실행해보기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35B60-1063-DC4F-843C-CF37ACBE3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264" y="1539240"/>
            <a:ext cx="8107641" cy="47091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0D677-3166-E345-BF64-B80907F01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510" y="1290320"/>
            <a:ext cx="4503250" cy="3368040"/>
          </a:xfrm>
          <a:prstGeom prst="rect">
            <a:avLst/>
          </a:prstGeom>
        </p:spPr>
      </p:pic>
      <p:sp>
        <p:nvSpPr>
          <p:cNvPr id="3" name="Line Callout 1 2">
            <a:extLst>
              <a:ext uri="{FF2B5EF4-FFF2-40B4-BE49-F238E27FC236}">
                <a16:creationId xmlns:a16="http://schemas.microsoft.com/office/drawing/2014/main" id="{0909D95E-DD60-F74E-9754-7337F90980B6}"/>
              </a:ext>
            </a:extLst>
          </p:cNvPr>
          <p:cNvSpPr/>
          <p:nvPr/>
        </p:nvSpPr>
        <p:spPr>
          <a:xfrm>
            <a:off x="3108960" y="3149600"/>
            <a:ext cx="934720" cy="279400"/>
          </a:xfrm>
          <a:prstGeom prst="borderCallout1">
            <a:avLst>
              <a:gd name="adj1" fmla="val 36528"/>
              <a:gd name="adj2" fmla="val 101101"/>
              <a:gd name="adj3" fmla="val 54722"/>
              <a:gd name="adj4" fmla="val 20506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예제번호</a:t>
            </a:r>
            <a:endParaRPr lang="en-US" sz="1100" dirty="0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2EBCEDA-5C1F-064B-864E-3908425B85C5}"/>
              </a:ext>
            </a:extLst>
          </p:cNvPr>
          <p:cNvSpPr/>
          <p:nvPr/>
        </p:nvSpPr>
        <p:spPr>
          <a:xfrm>
            <a:off x="1046480" y="3754120"/>
            <a:ext cx="934720" cy="279400"/>
          </a:xfrm>
          <a:prstGeom prst="borderCallout1">
            <a:avLst>
              <a:gd name="adj1" fmla="val 36528"/>
              <a:gd name="adj2" fmla="val 101101"/>
              <a:gd name="adj3" fmla="val 127449"/>
              <a:gd name="adj4" fmla="val 18441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실행 버튼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27593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7398" y="169011"/>
            <a:ext cx="9905998" cy="78852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HTML,CSS,Javascript</a:t>
            </a:r>
            <a:r>
              <a:rPr lang="ko-KR" altLang="en-US" dirty="0"/>
              <a:t>로 분리된 웹 페이지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30083" y="1256170"/>
            <a:ext cx="4248472" cy="4693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&lt;head&gt;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&lt;title&gt;</a:t>
            </a:r>
            <a:r>
              <a:rPr lang="ko-KR" altLang="en-US" sz="1300" dirty="0">
                <a:solidFill>
                  <a:schemeClr val="bg1"/>
                </a:solidFill>
              </a:rPr>
              <a:t>웹 페이지의 구성 요소</a:t>
            </a:r>
            <a:r>
              <a:rPr lang="en-US" altLang="ko-KR" sz="13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300" dirty="0" err="1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err="1">
                <a:solidFill>
                  <a:srgbClr val="C00000"/>
                </a:solidFill>
              </a:rPr>
              <a:t>hr</a:t>
            </a:r>
            <a:r>
              <a:rPr lang="en-US" altLang="ko-KR" sz="13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&lt;h3&gt;Elvis Presley&lt;/h3&gt;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</a:t>
            </a:r>
            <a:r>
              <a:rPr lang="en-US" altLang="ko-KR" sz="1300" dirty="0" err="1">
                <a:solidFill>
                  <a:schemeClr val="bg1"/>
                </a:solidFill>
              </a:rPr>
              <a:t>hr</a:t>
            </a:r>
            <a:r>
              <a:rPr lang="en-US" altLang="ko-KR" sz="13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He was an American singer and actor. In November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1956, he made his film debut in &lt;span&gt;Love Me 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Tender&lt;/span&gt;. He is often referred to as 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"&lt;span&gt;the King of Rock and Roll&lt;/span&gt;".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300" dirty="0">
                <a:solidFill>
                  <a:schemeClr val="bg1"/>
                </a:solidFill>
              </a:rPr>
              <a:t>&lt;/html&gt;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67712" y="3602966"/>
            <a:ext cx="2139989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CSS</a:t>
            </a:r>
            <a:r>
              <a:rPr lang="ko-KR" altLang="en-US" sz="1050" dirty="0">
                <a:solidFill>
                  <a:schemeClr val="bg1"/>
                </a:solidFill>
              </a:rPr>
              <a:t>로 문서의 모양</a:t>
            </a: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스타일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 코딩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630475" y="816855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2. CSS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901" y="1634354"/>
            <a:ext cx="3054052" cy="2804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79928-E223-C84C-98D6-4BB358742FEE}"/>
              </a:ext>
            </a:extLst>
          </p:cNvPr>
          <p:cNvSpPr txBox="1"/>
          <p:nvPr/>
        </p:nvSpPr>
        <p:spPr>
          <a:xfrm>
            <a:off x="707366" y="6248400"/>
            <a:ext cx="817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*** </a:t>
            </a:r>
            <a:r>
              <a:rPr lang="en-US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www.webprogramming.co.kr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에 가서 오른편 위 코드 실행 </a:t>
            </a:r>
            <a:r>
              <a:rPr lang="en-US" altLang="ko-KR" dirty="0">
                <a:solidFill>
                  <a:srgbClr val="C00000"/>
                </a:solidFill>
              </a:rPr>
              <a:t>–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1</a:t>
            </a:r>
            <a:r>
              <a:rPr lang="ko-KR" altLang="en-US" dirty="0">
                <a:solidFill>
                  <a:srgbClr val="C00000"/>
                </a:solidFill>
              </a:rPr>
              <a:t>장 </a:t>
            </a:r>
            <a:r>
              <a:rPr lang="en-US" altLang="ko-KR" dirty="0">
                <a:solidFill>
                  <a:srgbClr val="C00000"/>
                </a:solidFill>
              </a:rPr>
              <a:t>”test2”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90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CC00-01B7-5142-9EBB-7364FF83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80720"/>
          </a:xfrm>
        </p:spPr>
        <p:txBody>
          <a:bodyPr/>
          <a:lstStyle/>
          <a:p>
            <a:r>
              <a:rPr lang="ko-KR" altLang="en-US" dirty="0" err="1"/>
              <a:t>실행해보기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코드가 삽입된 </a:t>
            </a:r>
            <a:r>
              <a:rPr lang="en-US" altLang="ko-KR" dirty="0"/>
              <a:t>HTML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154317-75D3-874C-AF2A-821841D2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1" y="1412240"/>
            <a:ext cx="6953992" cy="4795520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8F9710C-1B83-814C-88B7-26A42C3BE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3476" y="1132840"/>
            <a:ext cx="4242033" cy="3124200"/>
          </a:xfrm>
        </p:spPr>
      </p:pic>
    </p:spTree>
    <p:extLst>
      <p:ext uri="{BB962C8B-B14F-4D97-AF65-F5344CB8AC3E}">
        <p14:creationId xmlns:p14="http://schemas.microsoft.com/office/powerpoint/2010/main" val="1531762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360612" y="3480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처리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821" y="640637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&lt;head&gt;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&lt;title&gt;</a:t>
            </a:r>
            <a:r>
              <a:rPr lang="ko-KR" altLang="en-US" sz="1200" dirty="0">
                <a:solidFill>
                  <a:schemeClr val="bg1"/>
                </a:solidFill>
              </a:rPr>
              <a:t>웹 페이지의 구성 요소</a:t>
            </a:r>
            <a:r>
              <a:rPr lang="en-US" altLang="ko-KR" sz="12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20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function 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	</a:t>
            </a:r>
            <a:r>
              <a:rPr lang="en-US" altLang="ko-KR" sz="120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function 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	</a:t>
            </a:r>
            <a:r>
              <a:rPr lang="en-US" altLang="ko-KR" sz="120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&lt;/script&gt;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&lt;h3 </a:t>
            </a:r>
            <a:r>
              <a:rPr lang="en-US" altLang="ko-KR" sz="1200" b="1" dirty="0" err="1">
                <a:solidFill>
                  <a:schemeClr val="bg1"/>
                </a:solidFill>
              </a:rPr>
              <a:t>onmouseover</a:t>
            </a:r>
            <a:r>
              <a:rPr lang="en-US" altLang="ko-KR" sz="1200" b="1" dirty="0">
                <a:solidFill>
                  <a:schemeClr val="bg1"/>
                </a:solidFill>
              </a:rPr>
              <a:t>="show()" </a:t>
            </a:r>
            <a:r>
              <a:rPr lang="en-US" altLang="ko-KR" sz="1200" b="1" dirty="0" err="1">
                <a:solidFill>
                  <a:schemeClr val="bg1"/>
                </a:solidFill>
              </a:rPr>
              <a:t>onmouseout</a:t>
            </a:r>
            <a:r>
              <a:rPr lang="en-US" altLang="ko-KR" sz="1200" b="1" dirty="0">
                <a:solidFill>
                  <a:schemeClr val="bg1"/>
                </a:solidFill>
              </a:rPr>
              <a:t>="hide()"</a:t>
            </a:r>
            <a:r>
              <a:rPr lang="en-US" altLang="ko-KR" sz="12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	Elvis Presley&lt;/h3&gt;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</a:t>
            </a:r>
            <a:r>
              <a:rPr lang="en-US" altLang="ko-KR" sz="1200" dirty="0" err="1">
                <a:solidFill>
                  <a:schemeClr val="bg1"/>
                </a:solidFill>
              </a:rPr>
              <a:t>hr</a:t>
            </a:r>
            <a:r>
              <a:rPr lang="en-US" altLang="ko-KR" sz="12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&lt;div&gt;</a:t>
            </a:r>
            <a:r>
              <a:rPr lang="en-US" altLang="ko-KR" sz="1200" b="1" dirty="0">
                <a:solidFill>
                  <a:schemeClr val="bg1"/>
                </a:solidFill>
              </a:rPr>
              <a:t>&lt;</a:t>
            </a:r>
            <a:r>
              <a:rPr lang="en-US" altLang="ko-KR" sz="1200" b="1" dirty="0" err="1">
                <a:solidFill>
                  <a:schemeClr val="bg1"/>
                </a:solidFill>
              </a:rPr>
              <a:t>img</a:t>
            </a:r>
            <a:r>
              <a:rPr lang="en-US" altLang="ko-KR" sz="1200" b="1" dirty="0">
                <a:solidFill>
                  <a:schemeClr val="bg1"/>
                </a:solidFill>
              </a:rPr>
              <a:t> id="fig" </a:t>
            </a:r>
            <a:r>
              <a:rPr lang="en-US" altLang="ko-KR" sz="1200" b="1" dirty="0" err="1">
                <a:solidFill>
                  <a:schemeClr val="bg1"/>
                </a:solidFill>
              </a:rPr>
              <a:t>src</a:t>
            </a:r>
            <a:r>
              <a:rPr lang="en-US" altLang="ko-KR" sz="1200" b="1" dirty="0">
                <a:solidFill>
                  <a:schemeClr val="bg1"/>
                </a:solidFill>
              </a:rPr>
              <a:t>=""&gt;</a:t>
            </a:r>
            <a:r>
              <a:rPr lang="en-US" altLang="ko-KR" sz="1200" dirty="0">
                <a:solidFill>
                  <a:schemeClr val="bg1"/>
                </a:solidFill>
              </a:rPr>
              <a:t>&lt;/div&gt;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He was an American singer and actor. In November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1956, he made his film debut in &lt;span&gt;Love Me 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Tender&lt;/span&gt;. He is often referred to as 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"&lt;span&gt;the King of Rock and Roll&lt;/span&gt;".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&lt;/html&gt;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704" y="4437113"/>
            <a:ext cx="2724269" cy="272415"/>
          </a:xfrm>
          <a:prstGeom prst="wedgeRoundRectCallout">
            <a:avLst>
              <a:gd name="adj1" fmla="val -47662"/>
              <a:gd name="adj2" fmla="val 99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텍스트에 마우스를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올리면 </a:t>
            </a:r>
            <a:r>
              <a:rPr lang="en-US" altLang="ko-KR" sz="1000" dirty="0">
                <a:solidFill>
                  <a:schemeClr val="bg1"/>
                </a:solidFill>
              </a:rPr>
              <a:t>show() </a:t>
            </a:r>
            <a:r>
              <a:rPr lang="ko-KR" altLang="en-US" sz="1000" dirty="0">
                <a:solidFill>
                  <a:schemeClr val="bg1"/>
                </a:solidFill>
              </a:rPr>
              <a:t>함수 호출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737" y="2852936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</a:rPr>
              <a:t>자바스크립크</a:t>
            </a:r>
            <a:r>
              <a:rPr lang="ko-KR" altLang="en-US" sz="1050" dirty="0">
                <a:solidFill>
                  <a:schemeClr val="bg1"/>
                </a:solidFill>
              </a:rPr>
              <a:t> 코드 추가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73" y="640637"/>
            <a:ext cx="2858406" cy="2629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73" y="3270593"/>
            <a:ext cx="2858406" cy="3215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0194" y="4789277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텍스트에 마우스를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1050" dirty="0">
                <a:solidFill>
                  <a:schemeClr val="bg1"/>
                </a:solidFill>
              </a:rPr>
              <a:t>올리면 </a:t>
            </a:r>
            <a:r>
              <a:rPr lang="ko-KR" altLang="en-US" sz="1050" dirty="0" err="1">
                <a:solidFill>
                  <a:schemeClr val="bg1"/>
                </a:solidFill>
              </a:rPr>
              <a:t>엘비스</a:t>
            </a:r>
            <a:r>
              <a:rPr lang="ko-KR" altLang="en-US" sz="1050" dirty="0">
                <a:solidFill>
                  <a:schemeClr val="bg1"/>
                </a:solidFill>
              </a:rPr>
              <a:t> 이미지 출력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050" dirty="0">
                <a:solidFill>
                  <a:schemeClr val="bg1"/>
                </a:solidFill>
              </a:rPr>
              <a:t>내리면 없어짐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5893B-86BE-A748-9690-3D062B160935}"/>
              </a:ext>
            </a:extLst>
          </p:cNvPr>
          <p:cNvSpPr txBox="1"/>
          <p:nvPr/>
        </p:nvSpPr>
        <p:spPr>
          <a:xfrm>
            <a:off x="9238892" y="1705795"/>
            <a:ext cx="2858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*** </a:t>
            </a:r>
            <a:r>
              <a:rPr lang="en-US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www.webprogramming.co.kr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에 가서 오른편 위 코드 실행 </a:t>
            </a:r>
            <a:r>
              <a:rPr lang="en-US" altLang="ko-KR" dirty="0">
                <a:solidFill>
                  <a:srgbClr val="C00000"/>
                </a:solidFill>
              </a:rPr>
              <a:t>–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1</a:t>
            </a:r>
            <a:r>
              <a:rPr lang="ko-KR" altLang="en-US" dirty="0">
                <a:solidFill>
                  <a:srgbClr val="C00000"/>
                </a:solidFill>
              </a:rPr>
              <a:t>장 </a:t>
            </a:r>
            <a:r>
              <a:rPr lang="en-US" altLang="ko-KR" dirty="0">
                <a:solidFill>
                  <a:srgbClr val="C00000"/>
                </a:solidFill>
              </a:rPr>
              <a:t>”test3”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50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145059-3A3D-BD4D-9670-592E13C5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5" y="1428750"/>
            <a:ext cx="7077754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ACC00-01B7-5142-9EBB-7364FF83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80720"/>
          </a:xfrm>
        </p:spPr>
        <p:txBody>
          <a:bodyPr/>
          <a:lstStyle/>
          <a:p>
            <a:r>
              <a:rPr lang="ko-KR" altLang="en-US" dirty="0" err="1"/>
              <a:t>실행해보기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841FB-44F2-204D-B1C7-9B11A33C7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22" y="731520"/>
            <a:ext cx="4413485" cy="321183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72B9E7-E97E-874C-AF60-41BF4D7D0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74515" y="3124200"/>
            <a:ext cx="4239475" cy="3124200"/>
          </a:xfr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0ED1A09F-1129-1D4E-BBA5-937C9F3E3FF3}"/>
              </a:ext>
            </a:extLst>
          </p:cNvPr>
          <p:cNvSpPr/>
          <p:nvPr/>
        </p:nvSpPr>
        <p:spPr>
          <a:xfrm>
            <a:off x="10952480" y="1056640"/>
            <a:ext cx="1137920" cy="528320"/>
          </a:xfrm>
          <a:prstGeom prst="borderCallout1">
            <a:avLst>
              <a:gd name="adj1" fmla="val 18750"/>
              <a:gd name="adj2" fmla="val -8333"/>
              <a:gd name="adj3" fmla="val 31731"/>
              <a:gd name="adj4" fmla="val -18808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마우스를 올리세요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67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EDEE-A907-9140-84AC-8DDDB6E6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10C-1D21-4F4B-8137-CB2FF5A33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96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42673" y="290423"/>
            <a:ext cx="9905998" cy="977660"/>
          </a:xfrm>
        </p:spPr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42673" y="1214887"/>
            <a:ext cx="9905998" cy="442822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언어의 역사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정의</a:t>
            </a:r>
            <a:endParaRPr lang="en-US" altLang="ko-KR" dirty="0"/>
          </a:p>
          <a:p>
            <a:pPr lvl="1"/>
            <a:r>
              <a:rPr lang="ko-KR" altLang="en-US" dirty="0"/>
              <a:t>표준화된 태그로 웹 페이지를 작성하는 언어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 &lt;</a:t>
            </a:r>
            <a:r>
              <a:rPr lang="en-US" altLang="ko-KR" dirty="0" err="1"/>
              <a:t>hr</a:t>
            </a:r>
            <a:r>
              <a:rPr lang="en-US" altLang="ko-KR" dirty="0"/>
              <a:t>&gt;, &lt;table&gt;, &lt;li&gt;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라인</a:t>
            </a:r>
            <a:endParaRPr lang="en-US" altLang="ko-KR" dirty="0"/>
          </a:p>
          <a:p>
            <a:pPr lvl="1"/>
            <a:r>
              <a:rPr lang="ko-KR" altLang="en-US" dirty="0"/>
              <a:t>다음 슬라이드에 보임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4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060849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3290963" y="2001278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5701514" y="2546996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958062" y="160034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아마존 웹 서버</a:t>
            </a:r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5546281" y="189759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4530666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669" y="3779791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7334" y="48569"/>
            <a:ext cx="9905998" cy="1047378"/>
          </a:xfrm>
        </p:spPr>
        <p:txBody>
          <a:bodyPr>
            <a:normAutofit/>
          </a:bodyPr>
          <a:lstStyle/>
          <a:p>
            <a:r>
              <a:rPr lang="ko-KR" altLang="en-US" dirty="0"/>
              <a:t>웹 서버와 웹 클라이언트로 구성된 웹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4" y="4830736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3985041" y="3043565"/>
            <a:ext cx="3734183" cy="1636191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인터넷</a:t>
            </a: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3785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6928953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979781" y="4474443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cxnSpLocks/>
          </p:cNvCxnSpPr>
          <p:nvPr/>
        </p:nvCxnSpPr>
        <p:spPr>
          <a:xfrm flipV="1">
            <a:off x="7603646" y="2982365"/>
            <a:ext cx="912796" cy="4829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54797" y="180552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3659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4031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011920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7856963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365766" y="479725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2962235" y="546048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클라이언트</a:t>
            </a:r>
          </a:p>
        </p:txBody>
      </p:sp>
      <p:sp>
        <p:nvSpPr>
          <p:cNvPr id="70" name="자유형 69"/>
          <p:cNvSpPr/>
          <p:nvPr/>
        </p:nvSpPr>
        <p:spPr>
          <a:xfrm>
            <a:off x="3920867" y="2404485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6011920" y="3886739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5749667" y="2399844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6903668" y="1832835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3596925" y="210410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2559784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8915865" y="2198012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8502493" y="24330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3127087" y="346534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3269215" y="376392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4837959" y="4995221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구글</a:t>
            </a:r>
            <a:r>
              <a:rPr lang="ko-KR" altLang="en-US" sz="1000" dirty="0"/>
              <a:t> 웹 서버</a:t>
            </a:r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5819403" y="5218674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7565043" y="486272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7031096" y="5043478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2277421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812858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7451731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8909328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939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67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42673" y="290423"/>
            <a:ext cx="9905998" cy="977660"/>
          </a:xfrm>
        </p:spPr>
        <p:txBody>
          <a:bodyPr/>
          <a:lstStyle/>
          <a:p>
            <a:r>
              <a:rPr lang="en-US" altLang="ko-KR" dirty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42673" y="1214887"/>
            <a:ext cx="9905998" cy="442822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언어의 역사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정의</a:t>
            </a:r>
            <a:endParaRPr lang="en-US" altLang="ko-KR" dirty="0"/>
          </a:p>
          <a:p>
            <a:pPr lvl="1"/>
            <a:r>
              <a:rPr lang="ko-KR" altLang="en-US" dirty="0"/>
              <a:t>표준화된 태그로 웹 페이지를 작성하는 언어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 &lt;</a:t>
            </a:r>
            <a:r>
              <a:rPr lang="en-US" altLang="ko-KR" dirty="0" err="1"/>
              <a:t>hr</a:t>
            </a:r>
            <a:r>
              <a:rPr lang="en-US" altLang="ko-KR" dirty="0"/>
              <a:t>&gt;, &lt;table&gt;, &lt;li&gt;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라인</a:t>
            </a:r>
            <a:endParaRPr lang="en-US" altLang="ko-KR" dirty="0"/>
          </a:p>
          <a:p>
            <a:pPr lvl="1"/>
            <a:r>
              <a:rPr lang="ko-KR" altLang="en-US" dirty="0"/>
              <a:t>다음 슬라이드에 보임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49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35206" y="28194"/>
            <a:ext cx="7549227" cy="6860229"/>
            <a:chOff x="911205" y="28193"/>
            <a:chExt cx="7549227" cy="6860229"/>
          </a:xfrm>
        </p:grpSpPr>
        <p:cxnSp>
          <p:nvCxnSpPr>
            <p:cNvPr id="14" name="직선 화살표 연결선 13"/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00574" y="632353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36" idx="3"/>
            </p:cNvCxnSpPr>
            <p:nvPr/>
          </p:nvCxnSpPr>
          <p:spPr>
            <a:xfrm flipV="1">
              <a:off x="1388683" y="5125065"/>
              <a:ext cx="7071749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4" idx="3"/>
            </p:cNvCxnSpPr>
            <p:nvPr/>
          </p:nvCxnSpPr>
          <p:spPr>
            <a:xfrm flipV="1">
              <a:off x="1388683" y="3870972"/>
              <a:ext cx="7071749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1" idx="3"/>
            </p:cNvCxnSpPr>
            <p:nvPr/>
          </p:nvCxnSpPr>
          <p:spPr>
            <a:xfrm flipV="1">
              <a:off x="1388683" y="3552171"/>
              <a:ext cx="7071749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28" idx="3"/>
            </p:cNvCxnSpPr>
            <p:nvPr/>
          </p:nvCxnSpPr>
          <p:spPr>
            <a:xfrm flipV="1">
              <a:off x="1388683" y="2751315"/>
              <a:ext cx="7071749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6" idx="3"/>
            </p:cNvCxnSpPr>
            <p:nvPr/>
          </p:nvCxnSpPr>
          <p:spPr>
            <a:xfrm flipV="1">
              <a:off x="1388683" y="2127851"/>
              <a:ext cx="7062298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4" idx="3"/>
            </p:cNvCxnSpPr>
            <p:nvPr/>
          </p:nvCxnSpPr>
          <p:spPr>
            <a:xfrm flipV="1">
              <a:off x="1388683" y="1824069"/>
              <a:ext cx="7062298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1" idx="3"/>
            </p:cNvCxnSpPr>
            <p:nvPr/>
          </p:nvCxnSpPr>
          <p:spPr>
            <a:xfrm>
              <a:off x="1388683" y="1513332"/>
              <a:ext cx="7062298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19" idx="3"/>
            </p:cNvCxnSpPr>
            <p:nvPr/>
          </p:nvCxnSpPr>
          <p:spPr>
            <a:xfrm>
              <a:off x="1388683" y="1180111"/>
              <a:ext cx="7062298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5477" y="404664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1990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47362" y="367898"/>
              <a:ext cx="50617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HTTP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4401" y="1386087"/>
              <a:ext cx="7920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HTML 2.0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직선 화살표 연결선 17"/>
            <p:cNvCxnSpPr>
              <a:endCxn id="17" idx="0"/>
            </p:cNvCxnSpPr>
            <p:nvPr/>
          </p:nvCxnSpPr>
          <p:spPr>
            <a:xfrm flipH="1">
              <a:off x="2300449" y="814371"/>
              <a:ext cx="2" cy="57171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15477" y="1049306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1993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5477" y="138252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6942" y="1372197"/>
              <a:ext cx="1027084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Netscape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5477" y="1710342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1995</a:t>
              </a:r>
              <a:endParaRPr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15900" y="1685979"/>
              <a:ext cx="130916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Internet Explorer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477" y="201199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1996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42310" y="2003737"/>
              <a:ext cx="656349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Opera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5477" y="2640568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1998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5477" y="3425212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2002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1593" y="3417088"/>
              <a:ext cx="119778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Mozilla Firefox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477" y="3749891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2003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75385" y="3735976"/>
              <a:ext cx="590199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Safari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5477" y="500485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2008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86808" y="4986959"/>
              <a:ext cx="76735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Chrome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5477" y="6182852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2015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5933" y="6179991"/>
              <a:ext cx="122910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Microsoft Edge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45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024165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781850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466078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192898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904401" y="1679347"/>
              <a:ext cx="7920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HTML 3.0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15477" y="2309795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1997</a:t>
              </a:r>
              <a:endParaRPr lang="ko-KR" altLang="en-US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904401" y="2284027"/>
              <a:ext cx="7920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HTML 3.2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904401" y="2565999"/>
              <a:ext cx="7920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HTML 4.0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1417581" y="4860834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804363" y="4678902"/>
              <a:ext cx="992170" cy="2894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HTML 5 </a:t>
              </a:r>
              <a:r>
                <a:rPr lang="ko-KR" altLang="en-US" sz="1100" dirty="0">
                  <a:solidFill>
                    <a:schemeClr val="bg1"/>
                  </a:solidFill>
                </a:rPr>
                <a:t>시작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5477" y="4715654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2007</a:t>
              </a:r>
              <a:endParaRPr lang="ko-KR" altLang="en-US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5477" y="5933712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2014</a:t>
              </a:r>
              <a:endParaRPr lang="ko-KR" altLang="en-US" sz="1100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380815" y="607588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61451" y="5905881"/>
              <a:ext cx="677994" cy="2894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HTML 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69" name="직선 화살표 연결선 68"/>
            <p:cNvCxnSpPr>
              <a:stCxn id="17" idx="2"/>
              <a:endCxn id="58" idx="0"/>
            </p:cNvCxnSpPr>
            <p:nvPr/>
          </p:nvCxnSpPr>
          <p:spPr>
            <a:xfrm>
              <a:off x="2300449" y="1675528"/>
              <a:ext cx="0" cy="381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8" idx="2"/>
              <a:endCxn id="59" idx="0"/>
            </p:cNvCxnSpPr>
            <p:nvPr/>
          </p:nvCxnSpPr>
          <p:spPr>
            <a:xfrm>
              <a:off x="2300449" y="1968788"/>
              <a:ext cx="0" cy="3152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59" idx="2"/>
            </p:cNvCxnSpPr>
            <p:nvPr/>
          </p:nvCxnSpPr>
          <p:spPr>
            <a:xfrm flipH="1">
              <a:off x="2299047" y="2573468"/>
              <a:ext cx="1402" cy="112624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2" idx="2"/>
              <a:endCxn id="64" idx="0"/>
            </p:cNvCxnSpPr>
            <p:nvPr/>
          </p:nvCxnSpPr>
          <p:spPr>
            <a:xfrm flipH="1">
              <a:off x="2300448" y="2855440"/>
              <a:ext cx="1" cy="182346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64" idx="2"/>
              <a:endCxn id="68" idx="0"/>
            </p:cNvCxnSpPr>
            <p:nvPr/>
          </p:nvCxnSpPr>
          <p:spPr>
            <a:xfrm>
              <a:off x="2300448" y="4968343"/>
              <a:ext cx="0" cy="93753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484467" y="1977004"/>
              <a:ext cx="585157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CSS 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84467" y="2648626"/>
              <a:ext cx="585157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CSS 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86" name="직선 화살표 연결선 85"/>
            <p:cNvCxnSpPr>
              <a:endCxn id="85" idx="0"/>
            </p:cNvCxnSpPr>
            <p:nvPr/>
          </p:nvCxnSpPr>
          <p:spPr>
            <a:xfrm>
              <a:off x="3762127" y="2242503"/>
              <a:ext cx="14919" cy="4061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15477" y="560745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2012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1428811" y="5738255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484467" y="5607450"/>
              <a:ext cx="585157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CSS 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95" name="직선 화살표 연결선 94"/>
            <p:cNvCxnSpPr>
              <a:stCxn id="85" idx="2"/>
              <a:endCxn id="94" idx="0"/>
            </p:cNvCxnSpPr>
            <p:nvPr/>
          </p:nvCxnSpPr>
          <p:spPr>
            <a:xfrm>
              <a:off x="3777046" y="2938067"/>
              <a:ext cx="0" cy="266938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749574" y="1990601"/>
              <a:ext cx="140067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</a:rPr>
                <a:t>Javascript</a:t>
              </a:r>
              <a:r>
                <a:rPr lang="en-US" altLang="ko-KR" sz="1100" dirty="0">
                  <a:solidFill>
                    <a:schemeClr val="bg1"/>
                  </a:solidFill>
                </a:rPr>
                <a:t> 1.0/1.1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880294" y="2327353"/>
              <a:ext cx="113923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</a:rPr>
                <a:t>Javascript</a:t>
              </a:r>
              <a:r>
                <a:rPr lang="en-US" altLang="ko-KR" sz="1100" dirty="0">
                  <a:solidFill>
                    <a:schemeClr val="bg1"/>
                  </a:solidFill>
                </a:rPr>
                <a:t> 1.2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749574" y="2640568"/>
              <a:ext cx="140067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</a:rPr>
                <a:t>Javascript</a:t>
              </a:r>
              <a:r>
                <a:rPr lang="en-US" altLang="ko-KR" sz="1100" dirty="0">
                  <a:solidFill>
                    <a:schemeClr val="bg1"/>
                  </a:solidFill>
                </a:rPr>
                <a:t> 1.3/1.4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1378509" y="3179425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915477" y="306896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2000</a:t>
              </a:r>
              <a:endParaRPr lang="ko-KR" altLang="en-US" sz="11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80294" y="3044501"/>
              <a:ext cx="113923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</a:rPr>
                <a:t>Javascript</a:t>
              </a:r>
              <a:r>
                <a:rPr lang="en-US" altLang="ko-KR" sz="1100" dirty="0">
                  <a:solidFill>
                    <a:schemeClr val="bg1"/>
                  </a:solidFill>
                </a:rPr>
                <a:t> 1.5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5477" y="4074488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2005</a:t>
              </a:r>
              <a:endParaRPr lang="ko-KR" altLang="en-US" sz="1100" dirty="0"/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1398911" y="4205293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880293" y="4102785"/>
              <a:ext cx="113923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</a:rPr>
                <a:t>Javascript</a:t>
              </a:r>
              <a:r>
                <a:rPr lang="en-US" altLang="ko-KR" sz="1100" dirty="0">
                  <a:solidFill>
                    <a:schemeClr val="bg1"/>
                  </a:solidFill>
                </a:rPr>
                <a:t> 1.6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5477" y="441408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2006</a:t>
              </a:r>
              <a:endParaRPr lang="ko-KR" altLang="en-US" sz="1100" dirty="0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1417580" y="4557064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890922" y="4439695"/>
              <a:ext cx="113923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</a:rPr>
                <a:t>Javascript</a:t>
              </a:r>
              <a:r>
                <a:rPr lang="en-US" altLang="ko-KR" sz="1100" dirty="0">
                  <a:solidFill>
                    <a:schemeClr val="bg1"/>
                  </a:solidFill>
                </a:rPr>
                <a:t> 1.7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890921" y="4787059"/>
              <a:ext cx="113923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</a:rPr>
                <a:t>Javascript</a:t>
              </a:r>
              <a:r>
                <a:rPr lang="en-US" altLang="ko-KR" sz="1100" dirty="0">
                  <a:solidFill>
                    <a:schemeClr val="bg1"/>
                  </a:solidFill>
                </a:rPr>
                <a:t> 1.8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22" name="직선 화살표 연결선 121"/>
            <p:cNvCxnSpPr>
              <a:stCxn id="99" idx="2"/>
              <a:endCxn id="100" idx="0"/>
            </p:cNvCxnSpPr>
            <p:nvPr/>
          </p:nvCxnSpPr>
          <p:spPr>
            <a:xfrm>
              <a:off x="5449910" y="2280042"/>
              <a:ext cx="0" cy="4731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00" idx="2"/>
              <a:endCxn id="101" idx="0"/>
            </p:cNvCxnSpPr>
            <p:nvPr/>
          </p:nvCxnSpPr>
          <p:spPr>
            <a:xfrm>
              <a:off x="5449910" y="2616794"/>
              <a:ext cx="0" cy="23774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01" idx="2"/>
              <a:endCxn id="102" idx="0"/>
            </p:cNvCxnSpPr>
            <p:nvPr/>
          </p:nvCxnSpPr>
          <p:spPr>
            <a:xfrm>
              <a:off x="5449910" y="2930009"/>
              <a:ext cx="0" cy="1144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02" idx="2"/>
              <a:endCxn id="107" idx="0"/>
            </p:cNvCxnSpPr>
            <p:nvPr/>
          </p:nvCxnSpPr>
          <p:spPr>
            <a:xfrm flipH="1">
              <a:off x="5449909" y="3333942"/>
              <a:ext cx="1" cy="76884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07" idx="2"/>
              <a:endCxn id="110" idx="0"/>
            </p:cNvCxnSpPr>
            <p:nvPr/>
          </p:nvCxnSpPr>
          <p:spPr>
            <a:xfrm>
              <a:off x="5449909" y="4392226"/>
              <a:ext cx="10629" cy="4746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10" idx="2"/>
              <a:endCxn id="112" idx="0"/>
            </p:cNvCxnSpPr>
            <p:nvPr/>
          </p:nvCxnSpPr>
          <p:spPr>
            <a:xfrm flipH="1">
              <a:off x="5460537" y="4729136"/>
              <a:ext cx="1" cy="579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22" idx="2"/>
              <a:endCxn id="25" idx="0"/>
            </p:cNvCxnSpPr>
            <p:nvPr/>
          </p:nvCxnSpPr>
          <p:spPr>
            <a:xfrm>
              <a:off x="7370484" y="1661638"/>
              <a:ext cx="0" cy="2434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25" idx="2"/>
              <a:endCxn id="27" idx="0"/>
            </p:cNvCxnSpPr>
            <p:nvPr/>
          </p:nvCxnSpPr>
          <p:spPr>
            <a:xfrm>
              <a:off x="7370484" y="1975420"/>
              <a:ext cx="1" cy="2831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27" idx="2"/>
              <a:endCxn id="32" idx="0"/>
            </p:cNvCxnSpPr>
            <p:nvPr/>
          </p:nvCxnSpPr>
          <p:spPr>
            <a:xfrm flipH="1">
              <a:off x="7370484" y="2293178"/>
              <a:ext cx="1" cy="112391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32" idx="2"/>
              <a:endCxn id="35" idx="0"/>
            </p:cNvCxnSpPr>
            <p:nvPr/>
          </p:nvCxnSpPr>
          <p:spPr>
            <a:xfrm>
              <a:off x="7370484" y="3706529"/>
              <a:ext cx="1" cy="2944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35" idx="2"/>
              <a:endCxn id="37" idx="0"/>
            </p:cNvCxnSpPr>
            <p:nvPr/>
          </p:nvCxnSpPr>
          <p:spPr>
            <a:xfrm>
              <a:off x="7370485" y="4025417"/>
              <a:ext cx="0" cy="96154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37" idx="2"/>
              <a:endCxn id="39" idx="0"/>
            </p:cNvCxnSpPr>
            <p:nvPr/>
          </p:nvCxnSpPr>
          <p:spPr>
            <a:xfrm flipH="1">
              <a:off x="7370484" y="5276400"/>
              <a:ext cx="1" cy="9035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96" name="직선 화살표 연결선 95"/>
            <p:cNvCxnSpPr>
              <a:stCxn id="68" idx="2"/>
            </p:cNvCxnSpPr>
            <p:nvPr/>
          </p:nvCxnSpPr>
          <p:spPr>
            <a:xfrm flipH="1">
              <a:off x="2299046" y="6195322"/>
              <a:ext cx="1402" cy="53351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4" idx="2"/>
            </p:cNvCxnSpPr>
            <p:nvPr/>
          </p:nvCxnSpPr>
          <p:spPr>
            <a:xfrm>
              <a:off x="3777046" y="5896891"/>
              <a:ext cx="0" cy="83194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12" idx="2"/>
            </p:cNvCxnSpPr>
            <p:nvPr/>
          </p:nvCxnSpPr>
          <p:spPr>
            <a:xfrm>
              <a:off x="5460537" y="5076500"/>
              <a:ext cx="3" cy="165233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9" idx="2"/>
            </p:cNvCxnSpPr>
            <p:nvPr/>
          </p:nvCxnSpPr>
          <p:spPr>
            <a:xfrm>
              <a:off x="7370484" y="6469432"/>
              <a:ext cx="1" cy="25940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920830" y="68619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1991</a:t>
              </a:r>
              <a:endParaRPr lang="ko-KR" altLang="en-US" sz="1100" dirty="0"/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6" idx="2"/>
              <a:endCxn id="114" idx="0"/>
            </p:cNvCxnSpPr>
            <p:nvPr/>
          </p:nvCxnSpPr>
          <p:spPr>
            <a:xfrm flipH="1">
              <a:off x="2299046" y="657339"/>
              <a:ext cx="1402" cy="873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902998" y="666072"/>
              <a:ext cx="7920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HTML 1.0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11205" y="653563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2018</a:t>
              </a:r>
              <a:endParaRPr lang="ko-KR" altLang="en-US" sz="1100" dirty="0"/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1400574" y="666936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6048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3662" y="242977"/>
            <a:ext cx="9905998" cy="823823"/>
          </a:xfrm>
        </p:spPr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출현 배경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66342" y="1263770"/>
            <a:ext cx="10598837" cy="5351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기존 </a:t>
            </a:r>
            <a:r>
              <a:rPr lang="en-US" altLang="ko-KR" dirty="0"/>
              <a:t>HTML</a:t>
            </a:r>
            <a:r>
              <a:rPr lang="ko-KR" altLang="en-US" dirty="0"/>
              <a:t>의 단점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비표준</a:t>
            </a:r>
            <a:r>
              <a:rPr lang="ko-KR" altLang="en-US" dirty="0"/>
              <a:t> 기술의 혼재</a:t>
            </a:r>
            <a:r>
              <a:rPr lang="en-US" altLang="ko-KR" dirty="0"/>
              <a:t>, </a:t>
            </a:r>
            <a:r>
              <a:rPr lang="ko-KR" altLang="en-US" dirty="0"/>
              <a:t>웹 브라우저의 비 호환성</a:t>
            </a:r>
            <a:endParaRPr lang="en-US" altLang="ko-KR" dirty="0"/>
          </a:p>
          <a:p>
            <a:pPr lvl="2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등 </a:t>
            </a:r>
            <a:r>
              <a:rPr lang="ko-KR" altLang="en-US" dirty="0" err="1"/>
              <a:t>비표준</a:t>
            </a:r>
            <a:r>
              <a:rPr lang="ko-KR" altLang="en-US" dirty="0"/>
              <a:t> 기술 난립 </a:t>
            </a:r>
            <a:endParaRPr lang="en-US" altLang="ko-KR" dirty="0"/>
          </a:p>
          <a:p>
            <a:pPr lvl="2"/>
            <a:r>
              <a:rPr lang="ko-KR" altLang="en-US" dirty="0"/>
              <a:t>브라우저 사이에 </a:t>
            </a:r>
            <a:r>
              <a:rPr lang="en-US" altLang="ko-KR" dirty="0"/>
              <a:t>HTML </a:t>
            </a:r>
            <a:r>
              <a:rPr lang="ko-KR" altLang="en-US" dirty="0"/>
              <a:t>문서와 웹 자원에 대한 심각한 비호환성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인터넷 기기의 다양화</a:t>
            </a:r>
            <a:endParaRPr lang="en-US" altLang="ko-KR" dirty="0"/>
          </a:p>
          <a:p>
            <a:pPr lvl="2"/>
            <a:r>
              <a:rPr lang="en-US" altLang="ko-KR" dirty="0"/>
              <a:t>PC, </a:t>
            </a:r>
            <a:r>
              <a:rPr lang="ko-KR" altLang="en-US" dirty="0" err="1"/>
              <a:t>모바일</a:t>
            </a:r>
            <a:r>
              <a:rPr lang="ko-KR" altLang="en-US" dirty="0"/>
              <a:t> 단말기 등에서 모두 웹 사용</a:t>
            </a:r>
            <a:endParaRPr lang="en-US" altLang="ko-KR" dirty="0"/>
          </a:p>
          <a:p>
            <a:pPr lvl="2"/>
            <a:r>
              <a:rPr lang="ko-KR" altLang="en-US" dirty="0"/>
              <a:t>기존의 웹 페이지가 </a:t>
            </a:r>
            <a:r>
              <a:rPr lang="ko-KR" altLang="en-US" dirty="0" err="1"/>
              <a:t>모바일</a:t>
            </a:r>
            <a:r>
              <a:rPr lang="ko-KR" altLang="en-US" dirty="0"/>
              <a:t> 기기에서 작동하지 않음</a:t>
            </a:r>
          </a:p>
          <a:p>
            <a:pPr marL="45720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새로운 범용 웹 표준의 필요성</a:t>
            </a:r>
            <a:endParaRPr lang="en-US" altLang="ko-KR" dirty="0"/>
          </a:p>
          <a:p>
            <a:pPr lvl="2"/>
            <a:r>
              <a:rPr lang="ko-KR" altLang="en-US" dirty="0" err="1"/>
              <a:t>비표준</a:t>
            </a:r>
            <a:r>
              <a:rPr lang="ko-KR" altLang="en-US" dirty="0"/>
              <a:t> 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방식의 한계</a:t>
            </a:r>
            <a:endParaRPr lang="en-US" altLang="ko-KR" dirty="0"/>
          </a:p>
          <a:p>
            <a:pPr lvl="3"/>
            <a:r>
              <a:rPr lang="ko-KR" altLang="en-US" dirty="0" err="1"/>
              <a:t>모바일</a:t>
            </a:r>
            <a:r>
              <a:rPr lang="ko-KR" altLang="en-US" dirty="0"/>
              <a:t> 기기</a:t>
            </a:r>
            <a:r>
              <a:rPr lang="en-US" altLang="ko-KR" dirty="0"/>
              <a:t>(</a:t>
            </a:r>
            <a:r>
              <a:rPr lang="ko-KR" altLang="en-US" dirty="0"/>
              <a:t>스마트 </a:t>
            </a:r>
            <a:r>
              <a:rPr lang="ko-KR" altLang="en-US" dirty="0" err="1"/>
              <a:t>폰과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등</a:t>
            </a:r>
            <a:r>
              <a:rPr lang="en-US" altLang="ko-KR" dirty="0"/>
              <a:t>)</a:t>
            </a:r>
            <a:r>
              <a:rPr lang="ko-KR" altLang="en-US" dirty="0"/>
              <a:t>를 수용할 수 없음</a:t>
            </a:r>
          </a:p>
          <a:p>
            <a:pPr lvl="2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표준 필요성 대두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웹 표준 </a:t>
            </a:r>
            <a:r>
              <a:rPr lang="en-US" altLang="ko-KR" dirty="0"/>
              <a:t>-&gt;  HTML5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69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3410" y="173188"/>
            <a:ext cx="9905998" cy="787952"/>
          </a:xfrm>
        </p:spPr>
        <p:txBody>
          <a:bodyPr>
            <a:normAutofit/>
          </a:bodyPr>
          <a:lstStyle/>
          <a:p>
            <a:r>
              <a:rPr lang="ko-KR" altLang="en-US" dirty="0"/>
              <a:t>인터넷 접속 가능한</a:t>
            </a:r>
            <a:r>
              <a:rPr lang="en-US" altLang="ko-KR" dirty="0"/>
              <a:t> </a:t>
            </a:r>
            <a:r>
              <a:rPr lang="ko-KR" altLang="en-US" dirty="0"/>
              <a:t>다양한 기기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027" y="1430844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55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881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8708" y="2816972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679178" y="2823642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962674" y="2778707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7244599" y="2798882"/>
            <a:ext cx="792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Blackberry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8460291" y="2784953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92" y="3254364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813" y="3102983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158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56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275971" y="5972529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Play Station</a:t>
            </a:r>
            <a:r>
              <a:rPr lang="ko-KR" altLang="en-US" sz="11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4050" y="5972817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2135561" y="201032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모바일</a:t>
            </a:r>
            <a:r>
              <a:rPr lang="ko-KR" altLang="en-US" sz="1400" dirty="0"/>
              <a:t> 기기</a:t>
            </a:r>
            <a:endParaRPr lang="en-US" altLang="ko-KR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287961" y="375248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태블릿</a:t>
            </a:r>
            <a:r>
              <a:rPr lang="ko-KR" altLang="en-US" sz="1400" dirty="0"/>
              <a:t> </a:t>
            </a:r>
            <a:r>
              <a:rPr lang="en-US" altLang="ko-KR" sz="1400" dirty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95600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스마트</a:t>
            </a:r>
            <a:r>
              <a:rPr lang="en-US" altLang="ko-KR" sz="1400" dirty="0"/>
              <a:t> TV, </a:t>
            </a:r>
          </a:p>
          <a:p>
            <a:r>
              <a:rPr lang="ko-KR" altLang="en-US" sz="1400" dirty="0"/>
              <a:t>게임기 등</a:t>
            </a:r>
            <a:endParaRPr lang="en-US" altLang="ko-KR" sz="1400" dirty="0"/>
          </a:p>
          <a:p>
            <a:r>
              <a:rPr lang="ko-KR" altLang="en-US" sz="1400" dirty="0"/>
              <a:t>다양한 기기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6665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9541" y="224287"/>
            <a:ext cx="9905998" cy="776378"/>
          </a:xfrm>
        </p:spPr>
        <p:txBody>
          <a:bodyPr/>
          <a:lstStyle/>
          <a:p>
            <a:pPr fontAlgn="base"/>
            <a:r>
              <a:rPr lang="en-US" altLang="ko-KR" dirty="0"/>
              <a:t>HTML5</a:t>
            </a:r>
            <a:r>
              <a:rPr lang="ko-KR" altLang="en-US" dirty="0"/>
              <a:t> 표준과</a:t>
            </a:r>
            <a:r>
              <a:rPr lang="en-US" altLang="ko-KR" dirty="0"/>
              <a:t> </a:t>
            </a:r>
            <a:r>
              <a:rPr lang="ko-KR" altLang="en-US" dirty="0"/>
              <a:t>의의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68552" y="1250829"/>
            <a:ext cx="10297214" cy="4873925"/>
          </a:xfrm>
        </p:spPr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표준 제정</a:t>
            </a:r>
            <a:endParaRPr lang="en-US" altLang="ko-KR" dirty="0"/>
          </a:p>
          <a:p>
            <a:pPr lvl="1"/>
            <a:r>
              <a:rPr lang="en-US" altLang="ko-KR" dirty="0"/>
              <a:t>W3C</a:t>
            </a:r>
            <a:r>
              <a:rPr lang="ko-KR" altLang="en-US" dirty="0"/>
              <a:t>와 하이퍼텍스트 </a:t>
            </a:r>
            <a:r>
              <a:rPr lang="ko-KR" altLang="en-US" dirty="0" err="1"/>
              <a:t>워킹</a:t>
            </a:r>
            <a:r>
              <a:rPr lang="ko-KR" altLang="en-US" dirty="0"/>
              <a:t> 그룹</a:t>
            </a:r>
            <a:endParaRPr lang="en-US" altLang="ko-KR" dirty="0"/>
          </a:p>
          <a:p>
            <a:pPr marL="640080" lvl="2" indent="0">
              <a:buNone/>
            </a:pPr>
            <a:r>
              <a:rPr lang="en-US" altLang="ko-KR" sz="1600" dirty="0"/>
              <a:t>(WHAT WG, Web Hypertext Application Technology </a:t>
            </a:r>
            <a:r>
              <a:rPr lang="en-US" altLang="ko-KR" sz="1600" dirty="0" err="1"/>
              <a:t>WorkingGroup</a:t>
            </a:r>
            <a:r>
              <a:rPr lang="en-US" altLang="ko-KR" sz="1600" dirty="0"/>
              <a:t>)</a:t>
            </a:r>
          </a:p>
          <a:p>
            <a:r>
              <a:rPr lang="ko-KR" altLang="en-US" dirty="0"/>
              <a:t>표준에 담긴 내용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웹 페이지의 구조는 </a:t>
            </a:r>
            <a:r>
              <a:rPr lang="en-US" altLang="ko-KR" dirty="0">
                <a:solidFill>
                  <a:srgbClr val="FF0000"/>
                </a:solidFill>
              </a:rPr>
              <a:t>HTML5 </a:t>
            </a:r>
            <a:r>
              <a:rPr lang="ko-KR" altLang="en-US" dirty="0">
                <a:solidFill>
                  <a:srgbClr val="FF0000"/>
                </a:solidFill>
              </a:rPr>
              <a:t>태그로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웹 페이지의 모양은 </a:t>
            </a:r>
            <a:r>
              <a:rPr lang="en-US" altLang="ko-KR" dirty="0">
                <a:solidFill>
                  <a:srgbClr val="FF0000"/>
                </a:solidFill>
              </a:rPr>
              <a:t>CSS3</a:t>
            </a:r>
            <a:r>
              <a:rPr lang="ko-KR" altLang="en-US" dirty="0">
                <a:solidFill>
                  <a:srgbClr val="FF0000"/>
                </a:solidFill>
              </a:rPr>
              <a:t>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웹 페이지의 행동은 </a:t>
            </a:r>
            <a:r>
              <a:rPr lang="en-US" altLang="ko-KR" dirty="0" err="1">
                <a:solidFill>
                  <a:srgbClr val="FF0000"/>
                </a:solidFill>
              </a:rPr>
              <a:t>javascript</a:t>
            </a:r>
            <a:r>
              <a:rPr lang="ko-KR" altLang="en-US" dirty="0">
                <a:solidFill>
                  <a:srgbClr val="FF0000"/>
                </a:solidFill>
              </a:rPr>
              <a:t>로 분리 개발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태그에서 문서의 모양과 관계된 태그나 속성 폐기</a:t>
            </a:r>
            <a:endParaRPr lang="en-US" altLang="ko-KR" dirty="0"/>
          </a:p>
          <a:p>
            <a:pPr lvl="1"/>
            <a:r>
              <a:rPr lang="ko-KR" altLang="en-US" dirty="0"/>
              <a:t>웹 페이지의 플랫폼이나 장치 의존성 제거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로 개발된 웹 페이지나 웹 애플리케이션은 </a:t>
            </a:r>
            <a:r>
              <a:rPr lang="en-US" altLang="ko-KR" dirty="0"/>
              <a:t>PC/</a:t>
            </a:r>
            <a:r>
              <a:rPr lang="ko-KR" altLang="en-US" dirty="0" err="1"/>
              <a:t>모바일</a:t>
            </a:r>
            <a:r>
              <a:rPr lang="ko-KR" altLang="en-US" dirty="0"/>
              <a:t> 등의 기기나</a:t>
            </a:r>
            <a:r>
              <a:rPr lang="en-US" altLang="ko-KR" dirty="0"/>
              <a:t>, </a:t>
            </a:r>
            <a:r>
              <a:rPr lang="ko-KR" altLang="en-US" dirty="0"/>
              <a:t>운영체제에 관계없이 동일한 실행 결과 확보</a:t>
            </a:r>
            <a:endParaRPr lang="en-US" altLang="ko-KR" dirty="0"/>
          </a:p>
          <a:p>
            <a:pPr lvl="2"/>
            <a:r>
              <a:rPr lang="en-US" altLang="ko-KR" dirty="0"/>
              <a:t>Active-X, </a:t>
            </a:r>
            <a:r>
              <a:rPr lang="ko-KR" altLang="en-US" dirty="0"/>
              <a:t>플래시 필요 없음</a:t>
            </a:r>
            <a:endParaRPr lang="en-US" altLang="ko-KR" dirty="0"/>
          </a:p>
          <a:p>
            <a:pPr lvl="1"/>
            <a:r>
              <a:rPr lang="ko-KR" altLang="en-US" dirty="0"/>
              <a:t>문서 작성의 개념을 넘어 웹 애플리케이션 작성을 지원하는 자바스크립트 </a:t>
            </a:r>
            <a:r>
              <a:rPr lang="en-US" altLang="ko-KR" dirty="0"/>
              <a:t>API </a:t>
            </a:r>
            <a:r>
              <a:rPr lang="ko-KR" altLang="en-US" dirty="0"/>
              <a:t>표준화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904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388947" y="96749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비교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207570" y="836713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기존 웹 페이지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플래시여러</a:t>
              </a:r>
              <a:r>
                <a:rPr lang="ko-KR" altLang="en-US" sz="1050" dirty="0">
                  <a:solidFill>
                    <a:schemeClr val="tx1"/>
                  </a:solidFill>
                </a:rPr>
                <a:t> 플러그인</a:t>
              </a: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>
                  <a:solidFill>
                    <a:schemeClr val="tx1"/>
                  </a:solidFill>
                </a:rPr>
                <a:t>로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만든 웹 페이지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332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PC </a:t>
              </a:r>
              <a:r>
                <a:rPr lang="ko-KR" altLang="en-US" sz="900" dirty="0"/>
                <a:t>에서만 지원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태블릿</a:t>
              </a:r>
              <a:r>
                <a:rPr lang="en-US" altLang="ko-KR" sz="900" dirty="0"/>
                <a:t>/</a:t>
              </a:r>
              <a:r>
                <a:rPr lang="ko-KR" altLang="en-US" sz="900" dirty="0" err="1"/>
                <a:t>스마튼폰</a:t>
              </a:r>
              <a:r>
                <a:rPr lang="en-US" altLang="ko-KR" sz="900" dirty="0"/>
                <a:t>/PC</a:t>
              </a:r>
              <a:r>
                <a:rPr lang="ko-KR" altLang="en-US" sz="900" dirty="0"/>
                <a:t>에 관계없이 지원</a:t>
              </a:r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4157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(a) HTML5 </a:t>
              </a:r>
              <a:r>
                <a:rPr lang="ko-KR" altLang="en-US" sz="1100" b="1" dirty="0"/>
                <a:t>이전의 웹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5632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(b) HTML5</a:t>
              </a:r>
              <a:r>
                <a:rPr lang="ko-KR" altLang="en-US" sz="1100" b="1" dirty="0"/>
                <a:t>를 도입한 웹</a:t>
              </a: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2900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651" y="287547"/>
            <a:ext cx="9905998" cy="779253"/>
          </a:xfrm>
        </p:spPr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기능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651" y="1229360"/>
            <a:ext cx="11313064" cy="5181599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전체 기능</a:t>
            </a:r>
            <a:endParaRPr lang="en-US" altLang="ko-KR" dirty="0"/>
          </a:p>
          <a:p>
            <a:pPr lvl="1"/>
            <a:r>
              <a:rPr lang="ko-KR" altLang="en-US" dirty="0"/>
              <a:t>웹 문서 작성을 위한 </a:t>
            </a:r>
            <a:r>
              <a:rPr lang="en-US" altLang="ko-KR" dirty="0"/>
              <a:t>HTML </a:t>
            </a:r>
            <a:r>
              <a:rPr lang="ko-KR" altLang="en-US" dirty="0"/>
              <a:t>태그 셋 </a:t>
            </a:r>
          </a:p>
          <a:p>
            <a:pPr lvl="1"/>
            <a:r>
              <a:rPr lang="ko-KR" altLang="en-US" dirty="0"/>
              <a:t>웹 애플리케이션 작성을 위한 </a:t>
            </a:r>
            <a:r>
              <a:rPr lang="en-US" altLang="ko-KR" dirty="0"/>
              <a:t>API</a:t>
            </a:r>
          </a:p>
          <a:p>
            <a:pPr lvl="1"/>
            <a:endParaRPr lang="ko-KR" altLang="en-US" dirty="0"/>
          </a:p>
          <a:p>
            <a:r>
              <a:rPr lang="en-US" altLang="ko-KR" dirty="0"/>
              <a:t>HTML5 </a:t>
            </a:r>
            <a:r>
              <a:rPr lang="ko-KR" altLang="en-US" dirty="0"/>
              <a:t>기능 요약</a:t>
            </a:r>
            <a:endParaRPr lang="en-US" altLang="ko-KR" dirty="0"/>
          </a:p>
          <a:p>
            <a:pPr lvl="1"/>
            <a:r>
              <a:rPr lang="ko-KR" altLang="en-US" dirty="0"/>
              <a:t>웹 폼</a:t>
            </a:r>
            <a:r>
              <a:rPr lang="en-US" altLang="ko-KR" dirty="0"/>
              <a:t>(Web Form)</a:t>
            </a:r>
          </a:p>
          <a:p>
            <a:pPr lvl="1"/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</a:p>
          <a:p>
            <a:pPr lvl="1"/>
            <a:r>
              <a:rPr lang="ko-KR" altLang="en-US" dirty="0"/>
              <a:t>캔버스</a:t>
            </a:r>
            <a:r>
              <a:rPr lang="en-US" altLang="ko-KR" dirty="0"/>
              <a:t>(Canvas)</a:t>
            </a:r>
          </a:p>
          <a:p>
            <a:pPr lvl="1"/>
            <a:r>
              <a:rPr lang="en-US" altLang="ko-KR" dirty="0"/>
              <a:t>SVG(Scalable Vector Graphic)</a:t>
            </a:r>
          </a:p>
          <a:p>
            <a:pPr lvl="1"/>
            <a:r>
              <a:rPr lang="ko-KR" altLang="en-US" dirty="0"/>
              <a:t>웹 스토리지</a:t>
            </a:r>
            <a:r>
              <a:rPr lang="en-US" altLang="ko-KR" dirty="0"/>
              <a:t>(Web Storage)</a:t>
            </a:r>
          </a:p>
          <a:p>
            <a:pPr lvl="1"/>
            <a:r>
              <a:rPr lang="ko-KR" altLang="en-US" dirty="0"/>
              <a:t>웹 </a:t>
            </a:r>
            <a:r>
              <a:rPr lang="en-US" altLang="ko-KR" dirty="0"/>
              <a:t>SQL </a:t>
            </a:r>
            <a:r>
              <a:rPr lang="ko-KR" altLang="en-US" dirty="0"/>
              <a:t>데이터베이스</a:t>
            </a:r>
            <a:r>
              <a:rPr lang="en-US" altLang="ko-KR" dirty="0"/>
              <a:t>(Web SQL Database)</a:t>
            </a:r>
            <a:endParaRPr lang="ko-KR" altLang="en-US" dirty="0"/>
          </a:p>
          <a:p>
            <a:pPr lvl="1"/>
            <a:r>
              <a:rPr lang="ko-KR" altLang="en-US" dirty="0"/>
              <a:t>인덱스 데이터베이스</a:t>
            </a:r>
            <a:r>
              <a:rPr lang="en-US" altLang="ko-KR" dirty="0"/>
              <a:t>(Indexed Database API)</a:t>
            </a:r>
            <a:endParaRPr lang="ko-KR" altLang="en-US" dirty="0"/>
          </a:p>
          <a:p>
            <a:pPr lvl="1"/>
            <a:r>
              <a:rPr lang="ko-KR" altLang="en-US" dirty="0"/>
              <a:t>파일 입출력</a:t>
            </a:r>
            <a:r>
              <a:rPr lang="en-US" altLang="ko-KR" dirty="0"/>
              <a:t>(File I/O)</a:t>
            </a:r>
          </a:p>
          <a:p>
            <a:pPr lvl="1"/>
            <a:r>
              <a:rPr lang="ko-KR" altLang="en-US" dirty="0"/>
              <a:t>위치 정보 </a:t>
            </a:r>
            <a:r>
              <a:rPr lang="en-US" altLang="ko-KR" dirty="0"/>
              <a:t>API(Geolocation API)</a:t>
            </a:r>
          </a:p>
          <a:p>
            <a:pPr lvl="1"/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r>
              <a:rPr lang="en-US" altLang="ko-KR" dirty="0"/>
              <a:t>(Web Worker)</a:t>
            </a:r>
          </a:p>
          <a:p>
            <a:pPr lvl="1"/>
            <a:r>
              <a:rPr lang="ko-KR" altLang="en-US" dirty="0"/>
              <a:t>웹 소켓</a:t>
            </a:r>
            <a:r>
              <a:rPr lang="en-US" altLang="ko-KR" dirty="0"/>
              <a:t>(Web Socket)</a:t>
            </a:r>
          </a:p>
          <a:p>
            <a:pPr lvl="1"/>
            <a:r>
              <a:rPr lang="ko-KR" altLang="en-US" dirty="0"/>
              <a:t>오프라인 웹 애플리케이션</a:t>
            </a:r>
            <a:r>
              <a:rPr lang="en-US" altLang="ko-KR" dirty="0"/>
              <a:t>(Offline Web Application)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30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EDEE-A907-9140-84AC-8DDDB6E6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</a:t>
            </a:r>
            <a:r>
              <a:rPr lang="ko-KR" altLang="en-US" dirty="0"/>
              <a:t>웹 프로그래밍 개발 과정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10C-1D21-4F4B-8137-CB2FF5A33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9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5420" y="320615"/>
            <a:ext cx="9905998" cy="746185"/>
          </a:xfrm>
        </p:spPr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8014" y="1066800"/>
            <a:ext cx="9905998" cy="4790536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</a:t>
            </a:r>
            <a:endParaRPr lang="en-US" altLang="ko-KR" dirty="0"/>
          </a:p>
          <a:p>
            <a:pPr lvl="1"/>
            <a:r>
              <a:rPr lang="ko-KR" altLang="en-US" dirty="0"/>
              <a:t>텍스트 편집기</a:t>
            </a:r>
            <a:endParaRPr lang="en-US" altLang="ko-KR" dirty="0"/>
          </a:p>
          <a:p>
            <a:pPr lvl="2"/>
            <a:r>
              <a:rPr lang="ko-KR" altLang="en-US" dirty="0"/>
              <a:t>메모장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워드 등 아무 텍스트 편집기 가능</a:t>
            </a:r>
            <a:endParaRPr lang="en-US" altLang="ko-KR" dirty="0"/>
          </a:p>
          <a:p>
            <a:pPr lvl="2"/>
            <a:r>
              <a:rPr lang="ko-KR" altLang="en-US" dirty="0"/>
              <a:t>좋은 편집기 종류 </a:t>
            </a:r>
            <a:endParaRPr lang="en-US" altLang="ko-KR" dirty="0"/>
          </a:p>
          <a:p>
            <a:pPr lvl="3"/>
            <a:r>
              <a:rPr lang="en-US" altLang="ko-KR" dirty="0"/>
              <a:t>Atom, Eclipse, Sublime Text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.html</a:t>
            </a:r>
            <a:r>
              <a:rPr lang="ko-KR" altLang="en-US" dirty="0"/>
              <a:t>인 텍스트 파일로 저장</a:t>
            </a:r>
            <a:endParaRPr lang="en-US" altLang="ko-KR" dirty="0"/>
          </a:p>
          <a:p>
            <a:pPr lvl="2"/>
            <a:r>
              <a:rPr lang="ko-KR" altLang="en-US" dirty="0"/>
              <a:t>텍스트의 기본 </a:t>
            </a:r>
            <a:r>
              <a:rPr lang="ko-KR" altLang="en-US" dirty="0" err="1"/>
              <a:t>문자셋</a:t>
            </a:r>
            <a:r>
              <a:rPr lang="ko-KR" altLang="en-US" dirty="0"/>
              <a:t> </a:t>
            </a:r>
            <a:r>
              <a:rPr lang="en-US" altLang="ko-KR" dirty="0"/>
              <a:t>– UTF-8</a:t>
            </a:r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파일이나 </a:t>
            </a:r>
            <a:r>
              <a:rPr lang="en-US" altLang="ko-KR" dirty="0"/>
              <a:t>CSS3, </a:t>
            </a:r>
            <a:r>
              <a:rPr lang="ko-KR" altLang="en-US" dirty="0"/>
              <a:t>자바스크립트 파일 모두 </a:t>
            </a:r>
            <a:r>
              <a:rPr lang="en-US" altLang="ko-KR" dirty="0"/>
              <a:t>UTF-8 </a:t>
            </a:r>
            <a:r>
              <a:rPr lang="ko-KR" altLang="en-US" dirty="0"/>
              <a:t>코드로 저장되어야 함</a:t>
            </a:r>
          </a:p>
          <a:p>
            <a:pPr lvl="1"/>
            <a:r>
              <a:rPr lang="en-US" altLang="ko-KR" dirty="0"/>
              <a:t>WYSIWYG(What You See Is What You Get) </a:t>
            </a:r>
            <a:r>
              <a:rPr lang="ko-KR" altLang="en-US" dirty="0"/>
              <a:t>편집기</a:t>
            </a:r>
            <a:endParaRPr lang="en-US" altLang="ko-KR" dirty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/>
              <a:t>FCKeditor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태그 정보 제공</a:t>
            </a:r>
            <a:endParaRPr lang="en-US" altLang="ko-KR" dirty="0"/>
          </a:p>
          <a:p>
            <a:pPr lvl="2"/>
            <a:r>
              <a:rPr lang="ko-KR" altLang="en-US" dirty="0"/>
              <a:t>출력되는 모습을 보면서 작성 가능</a:t>
            </a:r>
            <a:endParaRPr lang="en-US" altLang="ko-KR" dirty="0"/>
          </a:p>
          <a:p>
            <a:pPr lvl="2"/>
            <a:r>
              <a:rPr lang="ko-KR" altLang="en-US" dirty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579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024" y="163901"/>
            <a:ext cx="9905998" cy="836763"/>
          </a:xfrm>
        </p:spPr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 사례 </a:t>
            </a:r>
            <a:r>
              <a:rPr lang="en-US" altLang="ko-KR" dirty="0"/>
              <a:t>: </a:t>
            </a:r>
            <a:r>
              <a:rPr lang="ko-KR" altLang="en-US" dirty="0"/>
              <a:t>서브라임 텍스트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78" y="1000664"/>
            <a:ext cx="7185146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825EA-E79E-8B43-AD60-77C39921A025}"/>
              </a:ext>
            </a:extLst>
          </p:cNvPr>
          <p:cNvSpPr txBox="1"/>
          <p:nvPr/>
        </p:nvSpPr>
        <p:spPr>
          <a:xfrm>
            <a:off x="859578" y="5814204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https://www.sublimetext.com/3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66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서버와 웹 클라이언트의 작동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18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9696" y="5013177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클라이언트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7201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132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4004209" y="2908817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43127" y="2550127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</a:t>
            </a:r>
            <a:r>
              <a:rPr lang="ko-KR" altLang="en-US" sz="1400" dirty="0"/>
              <a:t> 웹 문서 요청</a:t>
            </a:r>
          </a:p>
        </p:txBody>
      </p:sp>
      <p:sp>
        <p:nvSpPr>
          <p:cNvPr id="14" name="자유형 13"/>
          <p:cNvSpPr/>
          <p:nvPr/>
        </p:nvSpPr>
        <p:spPr>
          <a:xfrm>
            <a:off x="5133049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22505" y="3416582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</a:t>
            </a:r>
            <a:r>
              <a:rPr lang="ko-KR" altLang="en-US" sz="1400" dirty="0"/>
              <a:t> 웹 문서 전송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48128" y="5013177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서버</a:t>
            </a:r>
          </a:p>
        </p:txBody>
      </p:sp>
    </p:spTree>
    <p:extLst>
      <p:ext uri="{BB962C8B-B14F-4D97-AF65-F5344CB8AC3E}">
        <p14:creationId xmlns:p14="http://schemas.microsoft.com/office/powerpoint/2010/main" val="20113105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3662" y="267420"/>
            <a:ext cx="9905998" cy="694426"/>
          </a:xfrm>
        </p:spPr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405465" y="803695"/>
            <a:ext cx="9905998" cy="1732472"/>
          </a:xfrm>
        </p:spPr>
        <p:txBody>
          <a:bodyPr/>
          <a:lstStyle/>
          <a:p>
            <a:r>
              <a:rPr lang="ko-KR" altLang="en-US" dirty="0"/>
              <a:t>서브라임텍스트 설치</a:t>
            </a:r>
            <a:endParaRPr lang="en-US" altLang="ko-KR" dirty="0"/>
          </a:p>
          <a:p>
            <a:pPr lvl="1"/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https://www.sublimetext.com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r>
              <a:rPr lang="ko-KR" altLang="en-US" dirty="0"/>
              <a:t>서브라임텍스트 실행 및 문서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405856"/>
            <a:ext cx="3601488" cy="40272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22" y="2405856"/>
            <a:ext cx="4948555" cy="40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55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898" y="-4564"/>
            <a:ext cx="9905998" cy="1160504"/>
          </a:xfrm>
        </p:spPr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 저장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04" y="2519957"/>
            <a:ext cx="5834895" cy="32712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29" y="1471492"/>
            <a:ext cx="3869973" cy="3140611"/>
          </a:xfrm>
          <a:prstGeom prst="rect">
            <a:avLst/>
          </a:prstGeom>
        </p:spPr>
      </p:pic>
      <p:sp>
        <p:nvSpPr>
          <p:cNvPr id="16" name="자유형 15"/>
          <p:cNvSpPr/>
          <p:nvPr/>
        </p:nvSpPr>
        <p:spPr>
          <a:xfrm>
            <a:off x="6285373" y="4685624"/>
            <a:ext cx="2331990" cy="833240"/>
          </a:xfrm>
          <a:custGeom>
            <a:avLst/>
            <a:gdLst>
              <a:gd name="connsiteX0" fmla="*/ 0 w 2331990"/>
              <a:gd name="connsiteY0" fmla="*/ 833240 h 833240"/>
              <a:gd name="connsiteX1" fmla="*/ 541065 w 2331990"/>
              <a:gd name="connsiteY1" fmla="*/ 551886 h 833240"/>
              <a:gd name="connsiteX2" fmla="*/ 1996530 w 2331990"/>
              <a:gd name="connsiteY2" fmla="*/ 470726 h 833240"/>
              <a:gd name="connsiteX3" fmla="*/ 2331990 w 2331990"/>
              <a:gd name="connsiteY3" fmla="*/ 0 h 83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990" h="833240">
                <a:moveTo>
                  <a:pt x="0" y="833240"/>
                </a:moveTo>
                <a:cubicBezTo>
                  <a:pt x="104155" y="722772"/>
                  <a:pt x="208310" y="612305"/>
                  <a:pt x="541065" y="551886"/>
                </a:cubicBezTo>
                <a:cubicBezTo>
                  <a:pt x="873820" y="491467"/>
                  <a:pt x="1698043" y="562707"/>
                  <a:pt x="1996530" y="470726"/>
                </a:cubicBezTo>
                <a:cubicBezTo>
                  <a:pt x="2295018" y="378745"/>
                  <a:pt x="2313504" y="189372"/>
                  <a:pt x="233199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744072" y="1560342"/>
            <a:ext cx="1296144" cy="284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5640" y="4293096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511824" y="2852936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89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5129" y="180436"/>
            <a:ext cx="9905998" cy="1004977"/>
          </a:xfrm>
        </p:spPr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1393" y="1016267"/>
            <a:ext cx="9905998" cy="1149945"/>
          </a:xfrm>
        </p:spPr>
        <p:txBody>
          <a:bodyPr/>
          <a:lstStyle/>
          <a:p>
            <a:r>
              <a:rPr lang="ko-KR" altLang="en-US" dirty="0"/>
              <a:t>브라우저에서 </a:t>
            </a:r>
            <a:r>
              <a:rPr lang="en-US" altLang="ko-KR" dirty="0"/>
              <a:t>HTML </a:t>
            </a:r>
            <a:r>
              <a:rPr lang="ko-KR" altLang="en-US" dirty="0"/>
              <a:t>문서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74" y="2014267"/>
            <a:ext cx="4147566" cy="2253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3573016"/>
            <a:ext cx="4032448" cy="269863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3222944" y="3360014"/>
            <a:ext cx="2721558" cy="1516074"/>
          </a:xfrm>
          <a:custGeom>
            <a:avLst/>
            <a:gdLst>
              <a:gd name="connsiteX0" fmla="*/ 0 w 2721558"/>
              <a:gd name="connsiteY0" fmla="*/ 0 h 1516074"/>
              <a:gd name="connsiteX1" fmla="*/ 822419 w 2721558"/>
              <a:gd name="connsiteY1" fmla="*/ 1303967 h 1516074"/>
              <a:gd name="connsiteX2" fmla="*/ 2721558 w 2721558"/>
              <a:gd name="connsiteY2" fmla="*/ 1498750 h 15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558" h="1516074">
                <a:moveTo>
                  <a:pt x="0" y="0"/>
                </a:moveTo>
                <a:cubicBezTo>
                  <a:pt x="184413" y="527087"/>
                  <a:pt x="368826" y="1054175"/>
                  <a:pt x="822419" y="1303967"/>
                </a:cubicBezTo>
                <a:cubicBezTo>
                  <a:pt x="1276012" y="1553759"/>
                  <a:pt x="1998785" y="1526254"/>
                  <a:pt x="2721558" y="14987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35317" y="45067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더블클릭</a:t>
            </a:r>
          </a:p>
        </p:txBody>
      </p:sp>
    </p:spTree>
    <p:extLst>
      <p:ext uri="{BB962C8B-B14F-4D97-AF65-F5344CB8AC3E}">
        <p14:creationId xmlns:p14="http://schemas.microsoft.com/office/powerpoint/2010/main" val="3966438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46" y="136881"/>
            <a:ext cx="6192688" cy="6215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2168" y="5827741"/>
            <a:ext cx="793745" cy="280928"/>
          </a:xfrm>
          <a:prstGeom prst="wedgeRoundRectCallout">
            <a:avLst>
              <a:gd name="adj1" fmla="val 74268"/>
              <a:gd name="adj2" fmla="val 692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태그 오류</a:t>
            </a:r>
          </a:p>
        </p:txBody>
      </p:sp>
      <p:sp>
        <p:nvSpPr>
          <p:cNvPr id="3" name="타원 2"/>
          <p:cNvSpPr/>
          <p:nvPr/>
        </p:nvSpPr>
        <p:spPr>
          <a:xfrm>
            <a:off x="6505635" y="5875369"/>
            <a:ext cx="864096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784523" y="1955750"/>
            <a:ext cx="800955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67341" y="136881"/>
            <a:ext cx="1959670" cy="1381367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/>
              <a:t>태그</a:t>
            </a:r>
            <a:endParaRPr lang="en-US" altLang="ko-KR" sz="2000" dirty="0"/>
          </a:p>
          <a:p>
            <a:pPr lvl="0" fontAlgn="base"/>
            <a:r>
              <a:rPr lang="ko-KR" altLang="en-US" sz="2000" dirty="0"/>
              <a:t>검사</a:t>
            </a:r>
            <a:r>
              <a:rPr lang="en-US" altLang="ko-KR" sz="2000" dirty="0"/>
              <a:t> - </a:t>
            </a:r>
            <a:r>
              <a:rPr lang="en-US" sz="2000" dirty="0">
                <a:hlinkClick r:id="rId3"/>
              </a:rPr>
              <a:t>https://html5.validator.nu/</a:t>
            </a:r>
            <a:endParaRPr lang="ko-KR" altLang="en-US" sz="2000" dirty="0"/>
          </a:p>
        </p:txBody>
      </p:sp>
      <p:sp>
        <p:nvSpPr>
          <p:cNvPr id="7" name="타원 6"/>
          <p:cNvSpPr/>
          <p:nvPr/>
        </p:nvSpPr>
        <p:spPr>
          <a:xfrm>
            <a:off x="6069795" y="510038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A0A4C6AC-167E-834C-8B8C-7F320C30F5C3}"/>
              </a:ext>
            </a:extLst>
          </p:cNvPr>
          <p:cNvSpPr/>
          <p:nvPr/>
        </p:nvSpPr>
        <p:spPr>
          <a:xfrm>
            <a:off x="575483" y="1901632"/>
            <a:ext cx="3864334" cy="1333948"/>
          </a:xfrm>
          <a:prstGeom prst="borderCallout1">
            <a:avLst>
              <a:gd name="adj1" fmla="val 202"/>
              <a:gd name="adj2" fmla="val 99680"/>
              <a:gd name="adj3" fmla="val -31854"/>
              <a:gd name="adj4" fmla="val 14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/>
              <a:t>Address: web-page address</a:t>
            </a:r>
          </a:p>
          <a:p>
            <a:pPr marL="342900" indent="-342900">
              <a:buAutoNum type="arabicPeriod"/>
            </a:pPr>
            <a:r>
              <a:rPr lang="en-US" dirty="0"/>
              <a:t>File Upload: local file upload</a:t>
            </a:r>
          </a:p>
          <a:p>
            <a:pPr marL="342900" indent="-342900">
              <a:buAutoNum type="arabicPeriod"/>
            </a:pPr>
            <a:r>
              <a:rPr lang="en-US" dirty="0" err="1"/>
              <a:t>TextField</a:t>
            </a:r>
            <a:r>
              <a:rPr lang="en-US" dirty="0"/>
              <a:t>: text view or update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782BC5B-A037-1C4D-90EE-1B5F40BC1684}"/>
              </a:ext>
            </a:extLst>
          </p:cNvPr>
          <p:cNvSpPr/>
          <p:nvPr/>
        </p:nvSpPr>
        <p:spPr>
          <a:xfrm>
            <a:off x="1387736" y="3668358"/>
            <a:ext cx="1624405" cy="656216"/>
          </a:xfrm>
          <a:prstGeom prst="borderCallout1">
            <a:avLst>
              <a:gd name="adj1" fmla="val 122029"/>
              <a:gd name="adj2" fmla="val 331720"/>
              <a:gd name="adj3" fmla="val 12500"/>
              <a:gd name="adj4" fmla="val 101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검증버튼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731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74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41419" y="1747165"/>
            <a:ext cx="4231437" cy="4918940"/>
            <a:chOff x="2483768" y="404664"/>
            <a:chExt cx="6120479" cy="6176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8184" y="2256036"/>
              <a:ext cx="1486540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</a:rPr>
                <a:t>‘:’ </a:t>
              </a:r>
              <a:r>
                <a:rPr lang="ko-KR" altLang="en-US" sz="1050" dirty="0">
                  <a:solidFill>
                    <a:schemeClr val="bg1"/>
                  </a:solidFill>
                </a:rPr>
                <a:t>위치에 </a:t>
              </a:r>
              <a:r>
                <a:rPr lang="en-US" altLang="ko-KR" sz="1050" dirty="0">
                  <a:solidFill>
                    <a:schemeClr val="bg1"/>
                  </a:solidFill>
                </a:rPr>
                <a:t>‘=‘ </a:t>
              </a:r>
              <a:r>
                <a:rPr lang="ko-KR" altLang="en-US" sz="1050" dirty="0">
                  <a:solidFill>
                    <a:schemeClr val="bg1"/>
                  </a:solidFill>
                </a:rPr>
                <a:t>를 잘못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</a:rPr>
                <a:t>사용한 오류</a:t>
              </a:r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387275" y="260648"/>
            <a:ext cx="5868382" cy="156473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CSS3 </a:t>
            </a:r>
            <a:r>
              <a:rPr lang="ko-KR" altLang="en-US" sz="2000" dirty="0"/>
              <a:t>스타일 시트 검사</a:t>
            </a:r>
            <a:endParaRPr lang="en-US" altLang="ko-KR" sz="2000" dirty="0"/>
          </a:p>
          <a:p>
            <a:pPr marL="342900" lvl="0" indent="-342900" fontAlgn="base">
              <a:buFontTx/>
              <a:buChar char="-"/>
            </a:pPr>
            <a:r>
              <a:rPr lang="ko-KR" altLang="en-US" sz="2000" dirty="0"/>
              <a:t>교과서에 나오는 주소 대신</a:t>
            </a:r>
            <a:r>
              <a:rPr lang="en-US" altLang="ko-KR" sz="2000" dirty="0"/>
              <a:t>,</a:t>
            </a:r>
            <a:r>
              <a:rPr lang="ko-KR" altLang="en-US" sz="2000" dirty="0"/>
              <a:t> 다음의 주소 사용</a:t>
            </a:r>
            <a:endParaRPr lang="en-US" altLang="ko-KR" sz="2000" dirty="0"/>
          </a:p>
          <a:p>
            <a:pPr marL="342900" lvl="0" indent="-342900" fontAlgn="base">
              <a:buFontTx/>
              <a:buChar char="-"/>
            </a:pPr>
            <a:r>
              <a:rPr lang="en-US" sz="2000" dirty="0"/>
              <a:t>https://css-validator.kldp.org/validator</a:t>
            </a:r>
            <a:endParaRPr lang="ko-KR" altLang="en-US" sz="2000" dirty="0"/>
          </a:p>
        </p:txBody>
      </p:sp>
      <p:sp>
        <p:nvSpPr>
          <p:cNvPr id="9" name="타원 8"/>
          <p:cNvSpPr/>
          <p:nvPr/>
        </p:nvSpPr>
        <p:spPr>
          <a:xfrm>
            <a:off x="1024930" y="1918045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014E0D-3E30-3844-BF09-BA1A52D4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61" y="1381089"/>
            <a:ext cx="6582283" cy="5216263"/>
          </a:xfrm>
          <a:prstGeom prst="rect">
            <a:avLst/>
          </a:prstGeom>
        </p:spPr>
      </p:pic>
      <p:sp>
        <p:nvSpPr>
          <p:cNvPr id="12" name="타원 8">
            <a:extLst>
              <a:ext uri="{FF2B5EF4-FFF2-40B4-BE49-F238E27FC236}">
                <a16:creationId xmlns:a16="http://schemas.microsoft.com/office/drawing/2014/main" id="{B0647486-E493-294A-A40E-4D84B1D6FB7E}"/>
              </a:ext>
            </a:extLst>
          </p:cNvPr>
          <p:cNvSpPr/>
          <p:nvPr/>
        </p:nvSpPr>
        <p:spPr>
          <a:xfrm>
            <a:off x="5618703" y="1223640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650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542" y="1412777"/>
            <a:ext cx="6422818" cy="38773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30585" y="5366682"/>
            <a:ext cx="1047726" cy="280928"/>
          </a:xfrm>
          <a:prstGeom prst="wedgeRoundRectCallout">
            <a:avLst>
              <a:gd name="adj1" fmla="val -50152"/>
              <a:gd name="adj2" fmla="val -170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오류 라인은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4196" y="5359008"/>
            <a:ext cx="1070603" cy="280928"/>
          </a:xfrm>
          <a:prstGeom prst="wedgeRoundRectCallout">
            <a:avLst>
              <a:gd name="adj1" fmla="val -53381"/>
              <a:gd name="adj2" fmla="val -157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= </a:t>
            </a:r>
            <a:r>
              <a:rPr lang="ko-KR" altLang="en-US" sz="1050" dirty="0">
                <a:solidFill>
                  <a:schemeClr val="bg1"/>
                </a:solidFill>
              </a:rPr>
              <a:t>에 오류 있음</a:t>
            </a:r>
          </a:p>
        </p:txBody>
      </p:sp>
    </p:spTree>
    <p:extLst>
      <p:ext uri="{BB962C8B-B14F-4D97-AF65-F5344CB8AC3E}">
        <p14:creationId xmlns:p14="http://schemas.microsoft.com/office/powerpoint/2010/main" val="30512863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919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/>
              <a:t>디버깅을 위한 개발자 도구 열기</a:t>
            </a:r>
            <a:r>
              <a:rPr lang="en-US" altLang="ko-KR" sz="2000" dirty="0"/>
              <a:t>(</a:t>
            </a:r>
            <a:r>
              <a:rPr lang="ko-KR" altLang="en-US" sz="2000" dirty="0"/>
              <a:t>크롬 브라우저 사례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7" y="847978"/>
            <a:ext cx="5420519" cy="543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40216" y="5589240"/>
            <a:ext cx="4033641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마우스 오른쪽 버튼을 </a:t>
            </a:r>
            <a:r>
              <a:rPr lang="ko-KR" altLang="en-US" sz="1050" dirty="0" err="1">
                <a:solidFill>
                  <a:schemeClr val="bg1"/>
                </a:solidFill>
              </a:rPr>
              <a:t>퓁페이지에서</a:t>
            </a:r>
            <a:r>
              <a:rPr lang="ko-KR" altLang="en-US" sz="1050" dirty="0">
                <a:solidFill>
                  <a:schemeClr val="bg1"/>
                </a:solidFill>
              </a:rPr>
              <a:t> 클릭 </a:t>
            </a:r>
            <a:r>
              <a:rPr lang="en-US" altLang="ko-KR" sz="1050" dirty="0">
                <a:solidFill>
                  <a:schemeClr val="bg1"/>
                </a:solidFill>
              </a:rPr>
              <a:t>–&gt;</a:t>
            </a:r>
            <a:r>
              <a:rPr lang="ko-KR" altLang="en-US" sz="1050" dirty="0">
                <a:solidFill>
                  <a:schemeClr val="bg1"/>
                </a:solidFill>
              </a:rPr>
              <a:t> 이 메뉴를 클릭하면</a:t>
            </a:r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개발자 도구를 연다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627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1124744"/>
            <a:ext cx="7304081" cy="44501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503712" y="3349807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87201" y="338650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latin typeface="+mj-ea"/>
                <a:ea typeface="+mj-ea"/>
              </a:rPr>
              <a:t>‘개발자 도구’에서 ‘</a:t>
            </a:r>
            <a:r>
              <a:rPr lang="en-US" altLang="ko-KR" kern="0" dirty="0">
                <a:latin typeface="+mj-ea"/>
                <a:ea typeface="+mj-ea"/>
              </a:rPr>
              <a:t>Sources’ </a:t>
            </a:r>
            <a:r>
              <a:rPr lang="ko-KR" altLang="en-US" kern="0" dirty="0">
                <a:latin typeface="+mj-ea"/>
                <a:ea typeface="+mj-ea"/>
              </a:rPr>
              <a:t>메뉴로 소스 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A64CE-2834-1B46-B001-0527645FFED9}"/>
              </a:ext>
            </a:extLst>
          </p:cNvPr>
          <p:cNvSpPr txBox="1"/>
          <p:nvPr/>
        </p:nvSpPr>
        <p:spPr>
          <a:xfrm>
            <a:off x="957943" y="5883275"/>
            <a:ext cx="541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:</a:t>
            </a:r>
            <a:r>
              <a:rPr lang="ko-KR" altLang="en-US" dirty="0"/>
              <a:t> 크롬 개발자 도구 사용하기</a:t>
            </a:r>
            <a:endParaRPr lang="en-US" dirty="0"/>
          </a:p>
          <a:p>
            <a:r>
              <a:rPr lang="en-US" dirty="0"/>
              <a:t>https://passauer1083.tistory.com/20</a:t>
            </a:r>
          </a:p>
        </p:txBody>
      </p:sp>
    </p:spTree>
    <p:extLst>
      <p:ext uri="{BB962C8B-B14F-4D97-AF65-F5344CB8AC3E}">
        <p14:creationId xmlns:p14="http://schemas.microsoft.com/office/powerpoint/2010/main" val="42249028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052737"/>
            <a:ext cx="7824564" cy="47672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575720" y="4659235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51231" y="5393141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마우스로 클릭하면</a:t>
            </a:r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en-US" altLang="ko-KR" sz="1050" dirty="0">
                <a:solidFill>
                  <a:schemeClr val="bg1"/>
                </a:solidFill>
              </a:rPr>
              <a:t>break point</a:t>
            </a:r>
            <a:r>
              <a:rPr lang="ko-KR" altLang="en-US" sz="1050" dirty="0">
                <a:solidFill>
                  <a:schemeClr val="bg1"/>
                </a:solidFill>
              </a:rPr>
              <a:t>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4560" y="2047907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한 라인씩 실행 버튼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07568" y="370073"/>
            <a:ext cx="8145896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latin typeface="+mj-ea"/>
                <a:ea typeface="+mj-ea"/>
              </a:rPr>
              <a:t>라인</a:t>
            </a:r>
            <a:r>
              <a:rPr lang="en-US" altLang="ko-KR" kern="0" dirty="0">
                <a:latin typeface="+mj-ea"/>
                <a:ea typeface="+mj-ea"/>
              </a:rPr>
              <a:t> 18</a:t>
            </a:r>
            <a:r>
              <a:rPr lang="ko-KR" altLang="en-US" kern="0" dirty="0">
                <a:latin typeface="+mj-ea"/>
                <a:ea typeface="+mj-ea"/>
              </a:rPr>
              <a:t>에 중단점</a:t>
            </a:r>
            <a:r>
              <a:rPr lang="en-US" altLang="ko-KR" kern="0" dirty="0">
                <a:latin typeface="+mj-ea"/>
                <a:ea typeface="+mj-ea"/>
              </a:rPr>
              <a:t>(break point)</a:t>
            </a:r>
            <a:r>
              <a:rPr lang="ko-KR" altLang="en-US" kern="0" dirty="0">
                <a:latin typeface="+mj-ea"/>
                <a:ea typeface="+mj-ea"/>
              </a:rPr>
              <a:t>를 설정하여 자바스크립트의 실행을 멈춘 화면</a:t>
            </a:r>
          </a:p>
        </p:txBody>
      </p:sp>
    </p:spTree>
    <p:extLst>
      <p:ext uri="{BB962C8B-B14F-4D97-AF65-F5344CB8AC3E}">
        <p14:creationId xmlns:p14="http://schemas.microsoft.com/office/powerpoint/2010/main" val="140066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30D2D-8D5D-CF4C-AE86-61C93C2A3190}"/>
              </a:ext>
            </a:extLst>
          </p:cNvPr>
          <p:cNvSpPr txBox="1"/>
          <p:nvPr/>
        </p:nvSpPr>
        <p:spPr>
          <a:xfrm>
            <a:off x="232914" y="146649"/>
            <a:ext cx="2907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강의 정리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3AC5C-AE1C-364E-AA05-F71F5E01161F}"/>
              </a:ext>
            </a:extLst>
          </p:cNvPr>
          <p:cNvSpPr txBox="1"/>
          <p:nvPr/>
        </p:nvSpPr>
        <p:spPr>
          <a:xfrm>
            <a:off x="427623" y="806375"/>
            <a:ext cx="105841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웹의 기본 목적과 구성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웹문서는</a:t>
            </a:r>
            <a:r>
              <a:rPr lang="ko-KR" altLang="en-US" dirty="0"/>
              <a:t> 문서를 공유하거나 열람하는 목적으로 웹 콘텐츠를 구성하는 단위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웹은 인터넷 프로토콜 위에서 </a:t>
            </a:r>
            <a:r>
              <a:rPr lang="en-US" altLang="ko-KR" dirty="0"/>
              <a:t>HTTP(Hyper Text Transmission Protocol) </a:t>
            </a:r>
            <a:r>
              <a:rPr lang="ko-KR" altLang="en-US" dirty="0"/>
              <a:t>을 이용하는 응용 계층에 위치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시스템은 웹 서버가 콘텐츠를 호스팅하고 웹 클라이언트를 이용해 콘텐츠를 접근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컴퓨터 네트워크의 간단한 역사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1960</a:t>
            </a:r>
            <a:r>
              <a:rPr lang="ko-KR" altLang="en-US" dirty="0"/>
              <a:t>년대 </a:t>
            </a:r>
            <a:r>
              <a:rPr lang="en-US" dirty="0"/>
              <a:t>ARPA</a:t>
            </a:r>
            <a:r>
              <a:rPr lang="ko-KR" altLang="en-US" dirty="0"/>
              <a:t>에서 시작해 </a:t>
            </a:r>
            <a:r>
              <a:rPr lang="en-US" altLang="ko-KR" dirty="0"/>
              <a:t>80</a:t>
            </a:r>
            <a:r>
              <a:rPr lang="ko-KR" altLang="en-US" dirty="0"/>
              <a:t>년대 </a:t>
            </a:r>
            <a:r>
              <a:rPr lang="en-US" dirty="0"/>
              <a:t>ARPANET</a:t>
            </a:r>
            <a:r>
              <a:rPr lang="ko-KR" altLang="en-US" dirty="0" err="1"/>
              <a:t>으로</a:t>
            </a:r>
            <a:r>
              <a:rPr lang="ko-KR" altLang="en-US" dirty="0"/>
              <a:t> 출발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컴퓨터 네트워크 시스템은 </a:t>
            </a:r>
            <a:r>
              <a:rPr lang="en-US" altLang="ko-KR" dirty="0"/>
              <a:t>1989</a:t>
            </a:r>
            <a:r>
              <a:rPr lang="ko-KR" altLang="en-US" dirty="0"/>
              <a:t>년부터 시작된 </a:t>
            </a:r>
            <a:r>
              <a:rPr lang="en-US" altLang="ko-KR" dirty="0"/>
              <a:t>TCP/IP </a:t>
            </a:r>
            <a:r>
              <a:rPr lang="ko-KR" altLang="en-US" dirty="0"/>
              <a:t>스택을 이용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웹브라우저는 </a:t>
            </a:r>
            <a:r>
              <a:rPr lang="en-US" altLang="ko-KR" dirty="0"/>
              <a:t>HTML </a:t>
            </a:r>
            <a:r>
              <a:rPr lang="ko-KR" altLang="en-US" dirty="0"/>
              <a:t>의 역사와 함께 여러가지가 있지만 시장 점유율은 소수의 웹브라우저가 차지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사이트 구축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웹 서버에 </a:t>
            </a:r>
            <a:r>
              <a:rPr lang="ko-KR" altLang="en-US" dirty="0" err="1"/>
              <a:t>웹서비스</a:t>
            </a:r>
            <a:r>
              <a:rPr lang="ko-KR" altLang="en-US" dirty="0"/>
              <a:t> 지원하는 소프트웨어를 설치</a:t>
            </a:r>
            <a:r>
              <a:rPr lang="en-US" altLang="ko-KR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Apache Web Server,</a:t>
            </a:r>
            <a:r>
              <a:rPr lang="ko-KR" altLang="en-US" dirty="0"/>
              <a:t> </a:t>
            </a:r>
            <a:r>
              <a:rPr lang="en-US" altLang="ko-KR" dirty="0"/>
              <a:t>MS IIS, </a:t>
            </a:r>
            <a:r>
              <a:rPr lang="en-US" altLang="ko-KR" dirty="0" err="1"/>
              <a:t>nginx</a:t>
            </a:r>
            <a:r>
              <a:rPr lang="en-US" altLang="ko-KR" dirty="0"/>
              <a:t>, Google GWS, </a:t>
            </a:r>
            <a:r>
              <a:rPr lang="ko-KR" altLang="en-US" dirty="0" err="1"/>
              <a:t>티맥소프트</a:t>
            </a:r>
            <a:r>
              <a:rPr lang="ko-KR" altLang="en-US" dirty="0"/>
              <a:t> </a:t>
            </a:r>
            <a:r>
              <a:rPr lang="en-US" altLang="ko-KR" dirty="0" err="1"/>
              <a:t>WebtoB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웹 페이지</a:t>
            </a:r>
            <a:r>
              <a:rPr lang="en-US" altLang="ko-KR" dirty="0"/>
              <a:t>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ko-KR" altLang="en-US" dirty="0" err="1"/>
              <a:t>저장와</a:t>
            </a:r>
            <a:r>
              <a:rPr lang="ko-KR" altLang="en-US" dirty="0"/>
              <a:t> 같은 컨텐츠를 설치하고 </a:t>
            </a:r>
            <a:r>
              <a:rPr lang="ko-KR" altLang="en-US" dirty="0" err="1"/>
              <a:t>백엔드에</a:t>
            </a:r>
            <a:r>
              <a:rPr lang="en-US" altLang="ko-KR" dirty="0"/>
              <a:t> </a:t>
            </a:r>
            <a:r>
              <a:rPr lang="ko-KR" altLang="en-US" dirty="0"/>
              <a:t>데이터베이스를 설치하거나 </a:t>
            </a:r>
            <a:r>
              <a:rPr lang="ko-KR" altLang="en-US" dirty="0" err="1"/>
              <a:t>클라우드와</a:t>
            </a:r>
            <a:r>
              <a:rPr lang="ko-KR" altLang="en-US" dirty="0"/>
              <a:t> 연결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웹 서버 응용프로그램 개발 및 설치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문자 세트와 문자 </a:t>
            </a:r>
            <a:r>
              <a:rPr lang="ko-KR" altLang="en-US" dirty="0" err="1"/>
              <a:t>인코딩에</a:t>
            </a:r>
            <a:r>
              <a:rPr lang="ko-KR" altLang="en-US" dirty="0"/>
              <a:t> 대한 이해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컴퓨터를 이용해 만드는 문서는 서로 다른 문자 세트를 사용한다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  <a:r>
              <a:rPr lang="ko-KR" altLang="en-US" dirty="0"/>
              <a:t>은 유니코드를 이용한다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선택된 문자 세트는 컴퓨터만이 읽을 수 있는 하위 단계로 </a:t>
            </a:r>
            <a:r>
              <a:rPr lang="ko-KR" altLang="en-US" dirty="0" err="1"/>
              <a:t>인코딩을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r>
              <a:rPr lang="ko-KR" altLang="en-US" dirty="0"/>
              <a:t> 주로 사용하는 </a:t>
            </a:r>
            <a:r>
              <a:rPr lang="ko-KR" altLang="en-US" dirty="0" err="1"/>
              <a:t>인코딩은</a:t>
            </a:r>
            <a:r>
              <a:rPr lang="ko-KR" altLang="en-US" dirty="0"/>
              <a:t> </a:t>
            </a:r>
            <a:r>
              <a:rPr lang="en-US" altLang="ko-KR" dirty="0"/>
              <a:t>UFT-8</a:t>
            </a:r>
            <a:r>
              <a:rPr lang="ko-KR" altLang="en-US" dirty="0"/>
              <a:t> </a:t>
            </a:r>
            <a:endParaRPr lang="en-US" dirty="0"/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8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552" y="224286"/>
            <a:ext cx="9905998" cy="856891"/>
          </a:xfrm>
        </p:spPr>
        <p:txBody>
          <a:bodyPr/>
          <a:lstStyle/>
          <a:p>
            <a:r>
              <a:rPr lang="ko-KR" altLang="en-US" dirty="0"/>
              <a:t>인터넷과 웹은 다르다</a:t>
            </a:r>
            <a:r>
              <a:rPr lang="en-US" altLang="ko-KR" dirty="0"/>
              <a:t>:</a:t>
            </a:r>
            <a:r>
              <a:rPr lang="ko-KR" altLang="en-US" dirty="0"/>
              <a:t> 인터넷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8014" y="1092740"/>
            <a:ext cx="10457165" cy="554097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인터넷</a:t>
            </a:r>
            <a:endParaRPr lang="en-US" altLang="ko-KR" dirty="0"/>
          </a:p>
          <a:p>
            <a:pPr lvl="1"/>
            <a:r>
              <a:rPr lang="ko-KR" altLang="en-US" dirty="0"/>
              <a:t>웹의 개념이 나오기 전부터 만들어진 컴퓨터 연결 네트워크</a:t>
            </a:r>
            <a:endParaRPr lang="en-US" altLang="ko-KR" dirty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(ARPA)</a:t>
            </a:r>
          </a:p>
          <a:p>
            <a:pPr lvl="2"/>
            <a:r>
              <a:rPr lang="ko-KR" altLang="en-US" dirty="0"/>
              <a:t>여러 대학들과 계약 업체 사이의 컴퓨터 연결</a:t>
            </a:r>
            <a:endParaRPr lang="en-US" altLang="ko-KR" dirty="0"/>
          </a:p>
          <a:p>
            <a:pPr lvl="1"/>
            <a:r>
              <a:rPr lang="ko-KR" altLang="en-US" dirty="0"/>
              <a:t>컴퓨터마다 고유한 주소</a:t>
            </a:r>
            <a:r>
              <a:rPr lang="en-US" altLang="ko-KR" dirty="0"/>
              <a:t>(IP </a:t>
            </a:r>
            <a:r>
              <a:rPr lang="ko-KR" altLang="en-US" dirty="0"/>
              <a:t>주소</a:t>
            </a:r>
            <a:r>
              <a:rPr lang="en-US" altLang="ko-KR" dirty="0"/>
              <a:t>, 113.198.80.208)</a:t>
            </a:r>
            <a:r>
              <a:rPr lang="ko-KR" altLang="en-US" dirty="0"/>
              <a:t>를 부여하여 컴퓨터 구분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인터넷을 활용하는 응용 서비스 사례</a:t>
            </a:r>
            <a:endParaRPr lang="en-US" altLang="ko-KR" dirty="0"/>
          </a:p>
          <a:p>
            <a:pPr lvl="2"/>
            <a:r>
              <a:rPr lang="ko-KR" altLang="en-US" dirty="0"/>
              <a:t>전자우편</a:t>
            </a:r>
            <a:r>
              <a:rPr lang="en-US" altLang="ko-KR" dirty="0"/>
              <a:t>(e-mail) </a:t>
            </a:r>
          </a:p>
          <a:p>
            <a:pPr lvl="2"/>
            <a:r>
              <a:rPr lang="ko-KR" altLang="en-US" dirty="0"/>
              <a:t>뉴스</a:t>
            </a:r>
            <a:r>
              <a:rPr lang="en-US" altLang="ko-KR" dirty="0"/>
              <a:t>(news)</a:t>
            </a:r>
          </a:p>
          <a:p>
            <a:pPr lvl="2"/>
            <a:r>
              <a:rPr lang="ko-KR" altLang="en-US" dirty="0"/>
              <a:t>파일 전송</a:t>
            </a:r>
            <a:r>
              <a:rPr lang="en-US" altLang="ko-KR" dirty="0"/>
              <a:t>(ftp)</a:t>
            </a:r>
          </a:p>
          <a:p>
            <a:pPr lvl="2"/>
            <a:r>
              <a:rPr lang="ko-KR" altLang="en-US" dirty="0"/>
              <a:t>채팅</a:t>
            </a:r>
            <a:r>
              <a:rPr lang="en-US" altLang="ko-KR" dirty="0"/>
              <a:t>(Internet Relay Chat)</a:t>
            </a:r>
          </a:p>
          <a:p>
            <a:pPr lvl="2"/>
            <a:r>
              <a:rPr lang="ko-KR" altLang="en-US" dirty="0"/>
              <a:t>메신저</a:t>
            </a:r>
            <a:r>
              <a:rPr lang="en-US" altLang="ko-KR" dirty="0"/>
              <a:t>(Messenger)</a:t>
            </a:r>
          </a:p>
          <a:p>
            <a:pPr lvl="2"/>
            <a:r>
              <a:rPr lang="en-US" altLang="ko-KR" dirty="0"/>
              <a:t>P2P(Peer to Peer)</a:t>
            </a:r>
          </a:p>
          <a:p>
            <a:pPr lvl="2"/>
            <a:r>
              <a:rPr lang="ko-KR" altLang="en-US" dirty="0" err="1"/>
              <a:t>스트리밍</a:t>
            </a:r>
            <a:r>
              <a:rPr lang="ko-KR" altLang="en-US" dirty="0"/>
              <a:t> 서비스</a:t>
            </a:r>
            <a:r>
              <a:rPr lang="en-US" altLang="ko-KR" dirty="0"/>
              <a:t>(Streaming Service)</a:t>
            </a:r>
          </a:p>
          <a:p>
            <a:pPr lvl="2"/>
            <a:r>
              <a:rPr lang="ko-KR" altLang="en-US" dirty="0"/>
              <a:t>인터넷 전화기</a:t>
            </a:r>
            <a:r>
              <a:rPr lang="en-US" altLang="ko-KR" dirty="0"/>
              <a:t>(Internet Phone)</a:t>
            </a:r>
          </a:p>
          <a:p>
            <a:pPr lvl="2"/>
            <a:r>
              <a:rPr lang="ko-KR" altLang="en-US" dirty="0"/>
              <a:t>월드 </a:t>
            </a:r>
            <a:r>
              <a:rPr lang="ko-KR" altLang="en-US" dirty="0" err="1"/>
              <a:t>와이드</a:t>
            </a:r>
            <a:r>
              <a:rPr lang="ko-KR" altLang="en-US" dirty="0"/>
              <a:t> 웹</a:t>
            </a:r>
            <a:r>
              <a:rPr lang="en-US" altLang="ko-KR" dirty="0"/>
              <a:t>(World Wide Web)</a:t>
            </a:r>
          </a:p>
          <a:p>
            <a:pPr marL="914400" lvl="2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6723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2A3B4-9367-624E-87F1-A6EC0262A330}"/>
              </a:ext>
            </a:extLst>
          </p:cNvPr>
          <p:cNvSpPr txBox="1"/>
          <p:nvPr/>
        </p:nvSpPr>
        <p:spPr>
          <a:xfrm>
            <a:off x="232914" y="146649"/>
            <a:ext cx="2907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강의 정리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AC1B6-3E0B-BC45-9EB6-4C2F8B72CB48}"/>
              </a:ext>
            </a:extLst>
          </p:cNvPr>
          <p:cNvSpPr txBox="1"/>
          <p:nvPr/>
        </p:nvSpPr>
        <p:spPr>
          <a:xfrm>
            <a:off x="777240" y="802041"/>
            <a:ext cx="106375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전자 문서와 웹 문서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전자 문서는 특정 프로그램이 필요하다</a:t>
            </a:r>
            <a:r>
              <a:rPr lang="en-US" altLang="ko-KR" dirty="0"/>
              <a:t>.</a:t>
            </a:r>
            <a:r>
              <a:rPr lang="ko-KR" altLang="en-US" dirty="0"/>
              <a:t> 예</a:t>
            </a:r>
            <a:r>
              <a:rPr lang="en-US" altLang="ko-KR" dirty="0"/>
              <a:t>:</a:t>
            </a:r>
            <a:r>
              <a:rPr lang="ko-KR" altLang="en-US" dirty="0"/>
              <a:t> 워드</a:t>
            </a:r>
            <a:r>
              <a:rPr lang="en-US" altLang="ko-KR" dirty="0"/>
              <a:t>,</a:t>
            </a:r>
            <a:r>
              <a:rPr lang="ko-KR" altLang="en-US" dirty="0"/>
              <a:t> 한글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문서는 </a:t>
            </a:r>
            <a:r>
              <a:rPr lang="en-US" altLang="ko-KR" dirty="0"/>
              <a:t>HTML </a:t>
            </a:r>
            <a:r>
              <a:rPr lang="ko-KR" altLang="en-US" dirty="0"/>
              <a:t>언어로 작성하고 웹 브라우저로 검색 및 열람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서로 다른 </a:t>
            </a:r>
            <a:r>
              <a:rPr lang="ko-KR" altLang="en-US" dirty="0" err="1"/>
              <a:t>웹문서는</a:t>
            </a:r>
            <a:r>
              <a:rPr lang="ko-KR" altLang="en-US" dirty="0"/>
              <a:t> 하이퍼링크를 통해 연결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 파일로 하나의 문서를 구성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 가지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구조화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구조화된 데이터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(Structured data):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스프레드시트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(Excel)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 데이터베이스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준구조화된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(Semi-structured data):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마크업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언어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(Markup Language), XML(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eXtensible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Markup Language), email, EDI(Electronic Data Interchange), HTML(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HyperText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Markup Language)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구조화가 가능한 데이터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(Quasi-structured data):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URL(Uniform resource locator)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비구조적 데이터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(Unstructured data):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대략 전 세계 데이터의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80%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이상으로 오디오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비디오 등이 속한다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마크업</a:t>
            </a:r>
            <a:r>
              <a:rPr lang="ko-KR" altLang="en-US" dirty="0"/>
              <a:t> 언어는 문서의 포맷</a:t>
            </a:r>
            <a:r>
              <a:rPr lang="en-US" altLang="ko-KR" dirty="0"/>
              <a:t>,</a:t>
            </a:r>
            <a:r>
              <a:rPr lang="ko-KR" altLang="en-US" dirty="0"/>
              <a:t> 문서 내용 검색</a:t>
            </a:r>
            <a:r>
              <a:rPr lang="en-US" altLang="ko-KR" dirty="0"/>
              <a:t>·</a:t>
            </a:r>
            <a:r>
              <a:rPr lang="ko-KR" altLang="en-US" dirty="0" err="1"/>
              <a:t>탐색방법</a:t>
            </a:r>
            <a:r>
              <a:rPr lang="en-US" altLang="ko-KR" dirty="0"/>
              <a:t>,</a:t>
            </a:r>
            <a:r>
              <a:rPr lang="ko-KR" altLang="en-US" dirty="0"/>
              <a:t> 다른 요소와의 링크</a:t>
            </a:r>
            <a:r>
              <a:rPr lang="en-US" altLang="ko-KR" dirty="0"/>
              <a:t>(</a:t>
            </a:r>
            <a:r>
              <a:rPr lang="ko-KR" altLang="en-US" dirty="0"/>
              <a:t>연결</a:t>
            </a:r>
            <a:r>
              <a:rPr lang="en-US" altLang="ko-KR" dirty="0"/>
              <a:t>, </a:t>
            </a:r>
            <a:r>
              <a:rPr lang="en-US" dirty="0"/>
              <a:t>link)</a:t>
            </a:r>
            <a:r>
              <a:rPr lang="ko-KR" altLang="en-US" dirty="0"/>
              <a:t>을 정보를 표현하는 언어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리소스 지정 방법은 크게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URN, URI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리소스</a:t>
            </a:r>
            <a:r>
              <a:rPr lang="en-US" altLang="ko-KR" dirty="0"/>
              <a:t>(</a:t>
            </a:r>
            <a:r>
              <a:rPr lang="en-US" dirty="0"/>
              <a:t>resource)</a:t>
            </a:r>
            <a:r>
              <a:rPr lang="ko-KR" altLang="en-US" dirty="0"/>
              <a:t>의 위치를 나타내는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이름을 사용하는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URN,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그리고 두 가지를 포괄하는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 은 </a:t>
            </a:r>
            <a:r>
              <a:rPr lang="ko-KR" altLang="en-US" kern="0" dirty="0">
                <a:latin typeface="+mn-ea"/>
              </a:rPr>
              <a:t>프로토콜</a:t>
            </a:r>
            <a:r>
              <a:rPr lang="en-US" altLang="ko-KR" kern="0" dirty="0">
                <a:latin typeface="+mn-ea"/>
              </a:rPr>
              <a:t>,</a:t>
            </a:r>
            <a:r>
              <a:rPr lang="ko-KR" altLang="en-US" kern="0" dirty="0">
                <a:latin typeface="+mn-ea"/>
              </a:rPr>
              <a:t> 도메인</a:t>
            </a:r>
            <a:r>
              <a:rPr lang="en-US" altLang="ko-KR" kern="0" dirty="0">
                <a:latin typeface="+mn-ea"/>
              </a:rPr>
              <a:t>(</a:t>
            </a:r>
            <a:r>
              <a:rPr lang="ko-KR" altLang="en-US" kern="0" dirty="0">
                <a:latin typeface="+mn-ea"/>
              </a:rPr>
              <a:t>호스트</a:t>
            </a:r>
            <a:r>
              <a:rPr lang="en-US" altLang="ko-KR" kern="0" dirty="0">
                <a:latin typeface="+mn-ea"/>
              </a:rPr>
              <a:t>),</a:t>
            </a:r>
            <a:r>
              <a:rPr lang="ko-KR" altLang="en-US" kern="0" dirty="0">
                <a:latin typeface="+mn-ea"/>
              </a:rPr>
              <a:t> </a:t>
            </a:r>
            <a:r>
              <a:rPr lang="en-US" altLang="ko-KR" kern="0" dirty="0">
                <a:latin typeface="+mn-ea"/>
              </a:rPr>
              <a:t>TCP/IP </a:t>
            </a:r>
            <a:r>
              <a:rPr lang="ko-KR" altLang="en-US" kern="0" dirty="0">
                <a:latin typeface="+mn-ea"/>
              </a:rPr>
              <a:t>포트 번호</a:t>
            </a:r>
            <a:r>
              <a:rPr lang="en-US" altLang="ko-KR" kern="0" dirty="0">
                <a:latin typeface="+mn-ea"/>
              </a:rPr>
              <a:t>,</a:t>
            </a:r>
            <a:r>
              <a:rPr lang="ko-KR" altLang="en-US" kern="0" dirty="0">
                <a:latin typeface="+mn-ea"/>
              </a:rPr>
              <a:t> 경로명</a:t>
            </a:r>
            <a:r>
              <a:rPr lang="en-US" altLang="ko-KR" kern="0" dirty="0">
                <a:latin typeface="+mn-ea"/>
              </a:rPr>
              <a:t>,</a:t>
            </a:r>
            <a:r>
              <a:rPr lang="ko-KR" altLang="en-US" kern="0" dirty="0">
                <a:latin typeface="+mn-ea"/>
              </a:rPr>
              <a:t> 파일이름</a:t>
            </a:r>
            <a:r>
              <a:rPr lang="en-US" altLang="ko-KR" kern="0" dirty="0">
                <a:latin typeface="+mn-ea"/>
              </a:rPr>
              <a:t>,</a:t>
            </a:r>
            <a:r>
              <a:rPr lang="ko-KR" altLang="en-US" kern="0" dirty="0">
                <a:latin typeface="+mn-ea"/>
              </a:rPr>
              <a:t> </a:t>
            </a:r>
            <a:r>
              <a:rPr lang="ko-KR" altLang="en-US" kern="0" dirty="0" err="1">
                <a:latin typeface="+mn-ea"/>
              </a:rPr>
              <a:t>퀘리로</a:t>
            </a:r>
            <a:r>
              <a:rPr lang="ko-KR" altLang="en-US" kern="0" dirty="0">
                <a:latin typeface="+mn-ea"/>
              </a:rPr>
              <a:t> 구성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53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D42EAA-2CCE-7F44-905F-BB8A8B96C9DB}"/>
              </a:ext>
            </a:extLst>
          </p:cNvPr>
          <p:cNvSpPr/>
          <p:nvPr/>
        </p:nvSpPr>
        <p:spPr>
          <a:xfrm>
            <a:off x="518160" y="1166843"/>
            <a:ext cx="106375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페이지 구성 </a:t>
            </a:r>
            <a:r>
              <a:rPr lang="en-US" altLang="ko-KR" dirty="0"/>
              <a:t>3 </a:t>
            </a:r>
            <a:r>
              <a:rPr lang="ko-KR" altLang="en-US" dirty="0"/>
              <a:t>요소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페이지의 구조와 내용 </a:t>
            </a:r>
            <a:r>
              <a:rPr lang="en-US" altLang="ko-KR" dirty="0"/>
              <a:t>- HTML 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페이지의 모양 </a:t>
            </a:r>
            <a:r>
              <a:rPr lang="en-US" altLang="ko-KR" dirty="0"/>
              <a:t>- CSS(Cascading Style Sheet) 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페이지의 행동 및 응용 프로그램 </a:t>
            </a:r>
            <a:r>
              <a:rPr lang="en-US" altLang="ko-KR" dirty="0"/>
              <a:t>–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1990</a:t>
            </a:r>
            <a:r>
              <a:rPr lang="ko-KR" altLang="en-US" dirty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HTML </a:t>
            </a:r>
            <a:r>
              <a:rPr lang="ko-KR" altLang="en-US" dirty="0"/>
              <a:t>을 정의했다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HTML5</a:t>
            </a:r>
            <a:r>
              <a:rPr lang="ko-KR" altLang="en-US" dirty="0"/>
              <a:t> 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웹 페이지의 구조는 </a:t>
            </a:r>
            <a:r>
              <a:rPr lang="en-US" altLang="ko-KR" dirty="0">
                <a:solidFill>
                  <a:srgbClr val="FF0000"/>
                </a:solidFill>
              </a:rPr>
              <a:t>HTML5 </a:t>
            </a:r>
            <a:r>
              <a:rPr lang="ko-KR" altLang="en-US" dirty="0">
                <a:solidFill>
                  <a:srgbClr val="FF0000"/>
                </a:solidFill>
              </a:rPr>
              <a:t>태그로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웹 페이지의 모양은 </a:t>
            </a:r>
            <a:r>
              <a:rPr lang="en-US" altLang="ko-KR" dirty="0">
                <a:solidFill>
                  <a:srgbClr val="FF0000"/>
                </a:solidFill>
              </a:rPr>
              <a:t>CSS3</a:t>
            </a:r>
            <a:r>
              <a:rPr lang="ko-KR" altLang="en-US" dirty="0">
                <a:solidFill>
                  <a:srgbClr val="FF0000"/>
                </a:solidFill>
              </a:rPr>
              <a:t>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웹 페이지의 행동은 </a:t>
            </a:r>
            <a:r>
              <a:rPr lang="en-US" altLang="ko-KR" dirty="0" err="1">
                <a:solidFill>
                  <a:srgbClr val="FF0000"/>
                </a:solidFill>
              </a:rPr>
              <a:t>javascript</a:t>
            </a:r>
            <a:r>
              <a:rPr lang="ko-KR" altLang="en-US" dirty="0">
                <a:solidFill>
                  <a:srgbClr val="FF0000"/>
                </a:solidFill>
              </a:rPr>
              <a:t>로 분리 개발</a:t>
            </a:r>
            <a:endParaRPr lang="en-US" altLang="ko-KR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HTML </a:t>
            </a:r>
            <a:r>
              <a:rPr lang="ko-KR" altLang="en-US" dirty="0"/>
              <a:t>태그에서 문서의 모양과 관계된 태그나 속성 폐기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페이지의 플랫폼이나 장치 의존성 제거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문서 작성의 개념을 넘어 웹 애플리케이션 작성을 지원하는 자바스크립트 </a:t>
            </a:r>
            <a:r>
              <a:rPr lang="en-US" altLang="ko-KR" dirty="0"/>
              <a:t>API </a:t>
            </a:r>
            <a:r>
              <a:rPr lang="ko-KR" altLang="en-US" dirty="0"/>
              <a:t>표준화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HTML5 </a:t>
            </a:r>
            <a:r>
              <a:rPr lang="ko-KR" altLang="en-US" dirty="0"/>
              <a:t>문서 편집은 </a:t>
            </a:r>
            <a:r>
              <a:rPr lang="en-US" altLang="ko-KR" dirty="0"/>
              <a:t>HTML5 </a:t>
            </a:r>
            <a:r>
              <a:rPr lang="ko-KR" altLang="en-US" dirty="0"/>
              <a:t>문서 편집기로 작성하며</a:t>
            </a:r>
            <a:r>
              <a:rPr lang="en-US" altLang="ko-KR" dirty="0"/>
              <a:t>,</a:t>
            </a:r>
            <a:r>
              <a:rPr lang="ko-KR" altLang="en-US" dirty="0"/>
              <a:t> 검증을 위한 여러가지 </a:t>
            </a:r>
            <a:r>
              <a:rPr lang="ko-KR" altLang="en-US"/>
              <a:t>도구가 존재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C1BCA-D8D8-B248-A152-A74CDC0B1D11}"/>
              </a:ext>
            </a:extLst>
          </p:cNvPr>
          <p:cNvSpPr txBox="1"/>
          <p:nvPr/>
        </p:nvSpPr>
        <p:spPr>
          <a:xfrm>
            <a:off x="212594" y="390489"/>
            <a:ext cx="2907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강의 정리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7323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6CCDAA-E486-D249-BDA8-12DDFFF5B701}"/>
              </a:ext>
            </a:extLst>
          </p:cNvPr>
          <p:cNvSpPr txBox="1"/>
          <p:nvPr/>
        </p:nvSpPr>
        <p:spPr>
          <a:xfrm>
            <a:off x="995680" y="1411238"/>
            <a:ext cx="9004388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 err="1">
                <a:solidFill>
                  <a:schemeClr val="bg1"/>
                </a:solidFill>
              </a:rPr>
              <a:t>서브라임</a:t>
            </a:r>
            <a:r>
              <a:rPr lang="ko-KR" altLang="en-US" sz="2400" b="1" dirty="0">
                <a:solidFill>
                  <a:schemeClr val="bg1"/>
                </a:solidFill>
              </a:rPr>
              <a:t> 텍스트 </a:t>
            </a:r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</a:rPr>
              <a:t> 설치하고 </a:t>
            </a:r>
            <a:r>
              <a:rPr lang="ko-KR" altLang="en-US" sz="2400" b="1" dirty="0" err="1">
                <a:solidFill>
                  <a:schemeClr val="bg1"/>
                </a:solidFill>
              </a:rPr>
              <a:t>웹페이지를</a:t>
            </a:r>
            <a:r>
              <a:rPr lang="ko-KR" altLang="en-US" sz="2400" b="1" dirty="0">
                <a:solidFill>
                  <a:schemeClr val="bg1"/>
                </a:solidFill>
              </a:rPr>
              <a:t> 작성하고 검증하기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HTML5, CSS3 </a:t>
            </a:r>
            <a:r>
              <a:rPr lang="ko-KR" altLang="en-US" sz="2400" b="1" dirty="0">
                <a:solidFill>
                  <a:schemeClr val="bg1"/>
                </a:solidFill>
              </a:rPr>
              <a:t>오류를 찾는 방법 실제로 실행해 보기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</a:rPr>
              <a:t>크롬의 개발자도구를 이용해 </a:t>
            </a:r>
            <a:r>
              <a:rPr lang="ko-KR" altLang="en-US" sz="2400" b="1" dirty="0" err="1">
                <a:solidFill>
                  <a:schemeClr val="bg1"/>
                </a:solidFill>
              </a:rPr>
              <a:t>웹페이지</a:t>
            </a:r>
            <a:r>
              <a:rPr lang="ko-KR" altLang="en-US" sz="2400" b="1" dirty="0">
                <a:solidFill>
                  <a:schemeClr val="bg1"/>
                </a:solidFill>
              </a:rPr>
              <a:t> 검사하기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671D1-2A8F-C747-978C-D60682A04A3F}"/>
              </a:ext>
            </a:extLst>
          </p:cNvPr>
          <p:cNvSpPr txBox="1"/>
          <p:nvPr/>
        </p:nvSpPr>
        <p:spPr>
          <a:xfrm>
            <a:off x="995680" y="741680"/>
            <a:ext cx="727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자기학습</a:t>
            </a:r>
            <a:r>
              <a:rPr lang="ko-KR" altLang="en-US" b="1" dirty="0"/>
              <a:t> 과제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1419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552" y="224286"/>
            <a:ext cx="9905998" cy="856891"/>
          </a:xfrm>
        </p:spPr>
        <p:txBody>
          <a:bodyPr/>
          <a:lstStyle/>
          <a:p>
            <a:r>
              <a:rPr lang="ko-KR" altLang="en-US" dirty="0"/>
              <a:t>인터넷과 웹은 다르다</a:t>
            </a:r>
            <a:r>
              <a:rPr lang="en-US" altLang="ko-KR" dirty="0"/>
              <a:t>:</a:t>
            </a:r>
            <a:r>
              <a:rPr lang="ko-KR" altLang="en-US" dirty="0"/>
              <a:t> 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8014" y="1248033"/>
            <a:ext cx="10457165" cy="4817804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와이드</a:t>
            </a:r>
            <a:r>
              <a:rPr lang="ko-KR" altLang="en-US" dirty="0"/>
              <a:t> 웹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(WWW)</a:t>
            </a:r>
          </a:p>
          <a:p>
            <a:pPr lvl="1"/>
            <a:r>
              <a:rPr lang="ko-KR" altLang="en-US" dirty="0"/>
              <a:t>인터넷을 활용하는 응용 서비스 중의 하나</a:t>
            </a:r>
            <a:endParaRPr lang="en-US" altLang="ko-KR" dirty="0"/>
          </a:p>
          <a:p>
            <a:pPr lvl="1"/>
            <a:r>
              <a:rPr lang="ko-KR" altLang="en-US" dirty="0"/>
              <a:t>웹 서버와 웹 브라우저로 구성되는 정보 전달 및 공유 서비스</a:t>
            </a:r>
            <a:endParaRPr lang="en-US" altLang="ko-KR" dirty="0"/>
          </a:p>
          <a:p>
            <a:r>
              <a:rPr lang="ko-KR" altLang="en-US" dirty="0"/>
              <a:t>인터넷이 고속도로라면 웹은 고속도로 망을 이용한 물류 산업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14493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3624"/>
      </a:dk2>
      <a:lt2>
        <a:srgbClr val="E8E4E2"/>
      </a:lt2>
      <a:accent1>
        <a:srgbClr val="7AA8C0"/>
      </a:accent1>
      <a:accent2>
        <a:srgbClr val="6CABA7"/>
      </a:accent2>
      <a:accent3>
        <a:srgbClr val="7BAC94"/>
      </a:accent3>
      <a:accent4>
        <a:srgbClr val="6FB074"/>
      </a:accent4>
      <a:accent5>
        <a:srgbClr val="8AAB7A"/>
      </a:accent5>
      <a:accent6>
        <a:srgbClr val="98A86A"/>
      </a:accent6>
      <a:hlink>
        <a:srgbClr val="A8765D"/>
      </a:hlink>
      <a:folHlink>
        <a:srgbClr val="82828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4980</Words>
  <Application>Microsoft Office PowerPoint</Application>
  <PresentationFormat>와이드스크린</PresentationFormat>
  <Paragraphs>879</Paragraphs>
  <Slides>82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82</vt:i4>
      </vt:variant>
    </vt:vector>
  </HeadingPairs>
  <TitlesOfParts>
    <vt:vector size="96" baseType="lpstr">
      <vt:lpstr>HY헤드라인M</vt:lpstr>
      <vt:lpstr>돋움</vt:lpstr>
      <vt:lpstr>맑은 고딕</vt:lpstr>
      <vt:lpstr>함초롬바탕</vt:lpstr>
      <vt:lpstr>Arial</vt:lpstr>
      <vt:lpstr>Arial Narrow</vt:lpstr>
      <vt:lpstr>Calibri</vt:lpstr>
      <vt:lpstr>Calibri Light</vt:lpstr>
      <vt:lpstr>Century Gothic</vt:lpstr>
      <vt:lpstr>Times New Roman</vt:lpstr>
      <vt:lpstr>Wingdings</vt:lpstr>
      <vt:lpstr>Wingdings 3</vt:lpstr>
      <vt:lpstr>RetrospectVTI</vt:lpstr>
      <vt:lpstr>Mesh</vt:lpstr>
      <vt:lpstr>2019-2 웹프로그래밍  강의 1장</vt:lpstr>
      <vt:lpstr>교재</vt:lpstr>
      <vt:lpstr>강의 목표</vt:lpstr>
      <vt:lpstr>웹 개요</vt:lpstr>
      <vt:lpstr>웹의 기본 목적과 구성</vt:lpstr>
      <vt:lpstr>웹 서버와 웹 클라이언트로 구성된 웹 구조</vt:lpstr>
      <vt:lpstr>웹 서버와 웹 클라이언트의 작동</vt:lpstr>
      <vt:lpstr>인터넷과 웹은 다르다: 인터넷</vt:lpstr>
      <vt:lpstr>인터넷과 웹은 다르다: 웹</vt:lpstr>
      <vt:lpstr>컴퓨터 네트워크의 시작</vt:lpstr>
      <vt:lpstr>컴퓨터 네트워크의 확산</vt:lpstr>
      <vt:lpstr>컴퓨터 네트워크의 구성</vt:lpstr>
      <vt:lpstr>HTTP 프로토콜 스택</vt:lpstr>
      <vt:lpstr>웹 브라우저의 종류</vt:lpstr>
      <vt:lpstr>PowerPoint 프레젠테이션</vt:lpstr>
      <vt:lpstr>최초의 웹 브라우저, WorldWideWeb</vt:lpstr>
      <vt:lpstr>여러 웹 브라우저의 특징</vt:lpstr>
      <vt:lpstr>2016년 기점 웹 브라우저의 시장 점유율 비교</vt:lpstr>
      <vt:lpstr>웹 사이트 구축</vt:lpstr>
      <vt:lpstr>웹 서버 소프트웨어</vt:lpstr>
      <vt:lpstr>웹 서버 응용프로그램</vt:lpstr>
      <vt:lpstr>문자 세트와 문자 인코딩에 대한 이해</vt:lpstr>
      <vt:lpstr>코드의 종류: 아스키 문자 코드</vt:lpstr>
      <vt:lpstr>아스키 코드표</vt:lpstr>
      <vt:lpstr>확장 아스키 문자 세트</vt:lpstr>
      <vt:lpstr>ANSI 코드와 Windows-1252</vt:lpstr>
      <vt:lpstr>윈도우 ANSI 코드와 유니코드 차이점</vt:lpstr>
      <vt:lpstr>유니코드</vt:lpstr>
      <vt:lpstr>UCS와 UTF</vt:lpstr>
      <vt:lpstr>UCS와 UTF</vt:lpstr>
      <vt:lpstr>전자 문서와 웹 문서</vt:lpstr>
      <vt:lpstr>PowerPoint 프레젠테이션</vt:lpstr>
      <vt:lpstr>데이터의 구조</vt:lpstr>
      <vt:lpstr>데이터 구조화 가능 정도에 따른 분류</vt:lpstr>
      <vt:lpstr>구조화된 데이터와 준구조화된 데이터의 비교</vt:lpstr>
      <vt:lpstr>데이터 구조화 가능 정도에 따른 분류</vt:lpstr>
      <vt:lpstr>구조화가 가능한 데이터</vt:lpstr>
      <vt:lpstr>데이터 발생지 형태에 따른 분류</vt:lpstr>
      <vt:lpstr>데이터 발생지 형태에 따른 분류</vt:lpstr>
      <vt:lpstr>마크업 언어(Markup Language)란?</vt:lpstr>
      <vt:lpstr>마크업 언어(Markup Language)의 예</vt:lpstr>
      <vt:lpstr>네트워크 리소스 지정 방법</vt:lpstr>
      <vt:lpstr>URL 구조</vt:lpstr>
      <vt:lpstr>웹 브라우저와 웹 서버 사이의 통신, HTTP</vt:lpstr>
      <vt:lpstr>웹의 시작과 성공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웹 페이지 구성</vt:lpstr>
      <vt:lpstr>HTML, CSS, Javascript로 분리된 웹 페이지 만들기</vt:lpstr>
      <vt:lpstr>실행해보기: HTML</vt:lpstr>
      <vt:lpstr>HTML,CSS,Javascript로 분리된 웹 페이지 만들기</vt:lpstr>
      <vt:lpstr>실행해보기: CSS 코드가 삽입된 HTML</vt:lpstr>
      <vt:lpstr>3. Javascript 코드로 사용자 인터페이스 처리</vt:lpstr>
      <vt:lpstr>실행해보기: HTML</vt:lpstr>
      <vt:lpstr>HTML5</vt:lpstr>
      <vt:lpstr>HTML</vt:lpstr>
      <vt:lpstr>HTML5</vt:lpstr>
      <vt:lpstr>PowerPoint 프레젠테이션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웹 프로그래밍 개발 과정</vt:lpstr>
      <vt:lpstr>HTML5 문서 편집</vt:lpstr>
      <vt:lpstr>HTML5 문서 편집기 사례 : 서브라임 텍스트</vt:lpstr>
      <vt:lpstr>서브라임텍스트로 HTML 문서 작성(1)</vt:lpstr>
      <vt:lpstr>서브라임텍스트로 HTML 문서 작성(2)</vt:lpstr>
      <vt:lpstr>서브라임텍스트로 HTML 문서 작성(3)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2019-2 웹프로그래밍</dc:title>
  <dc:creator>박제호</dc:creator>
  <cp:lastModifiedBy>안 찬웅</cp:lastModifiedBy>
  <cp:revision>21</cp:revision>
  <dcterms:created xsi:type="dcterms:W3CDTF">2019-08-19T04:25:01Z</dcterms:created>
  <dcterms:modified xsi:type="dcterms:W3CDTF">2022-09-06T01:13:02Z</dcterms:modified>
</cp:coreProperties>
</file>